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82" r:id="rId22"/>
    <p:sldId id="290" r:id="rId23"/>
    <p:sldId id="283" r:id="rId24"/>
    <p:sldId id="284" r:id="rId25"/>
    <p:sldId id="285" r:id="rId26"/>
    <p:sldId id="289" r:id="rId27"/>
    <p:sldId id="279" r:id="rId28"/>
    <p:sldId id="280" r:id="rId29"/>
    <p:sldId id="281" r:id="rId30"/>
    <p:sldId id="277" r:id="rId31"/>
    <p:sldId id="263" r:id="rId32"/>
    <p:sldId id="288" r:id="rId33"/>
    <p:sldId id="286" r:id="rId34"/>
    <p:sldId id="287" r:id="rId35"/>
    <p:sldId id="27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D3A51E-66AF-46E8-9A9C-13A2695D4728}">
          <p14:sldIdLst>
            <p14:sldId id="256"/>
            <p14:sldId id="257"/>
            <p14:sldId id="258"/>
            <p14:sldId id="259"/>
            <p14:sldId id="260"/>
            <p14:sldId id="261"/>
            <p14:sldId id="262"/>
            <p14:sldId id="264"/>
            <p14:sldId id="265"/>
            <p14:sldId id="266"/>
            <p14:sldId id="267"/>
            <p14:sldId id="268"/>
            <p14:sldId id="269"/>
            <p14:sldId id="270"/>
            <p14:sldId id="271"/>
            <p14:sldId id="272"/>
            <p14:sldId id="273"/>
            <p14:sldId id="274"/>
            <p14:sldId id="275"/>
            <p14:sldId id="276"/>
            <p14:sldId id="282"/>
            <p14:sldId id="290"/>
            <p14:sldId id="283"/>
            <p14:sldId id="284"/>
            <p14:sldId id="285"/>
            <p14:sldId id="289"/>
            <p14:sldId id="279"/>
            <p14:sldId id="280"/>
            <p14:sldId id="281"/>
            <p14:sldId id="277"/>
            <p14:sldId id="263"/>
            <p14:sldId id="288"/>
            <p14:sldId id="286"/>
            <p14:sldId id="28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7" autoAdjust="0"/>
    <p:restoredTop sz="87458" autoAdjust="0"/>
  </p:normalViewPr>
  <p:slideViewPr>
    <p:cSldViewPr snapToGrid="0">
      <p:cViewPr varScale="1">
        <p:scale>
          <a:sx n="100" d="100"/>
          <a:sy n="100" d="100"/>
        </p:scale>
        <p:origin x="996"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60324-121F-48EE-916F-F0ABC8027B75}" type="datetimeFigureOut">
              <a:rPr lang="en-IN" smtClean="0"/>
              <a:t>09-01-2022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62193-ACCC-4FEA-ACDC-57A74BCF6307}" type="slidenum">
              <a:rPr lang="en-IN" smtClean="0"/>
              <a:t>‹#›</a:t>
            </a:fld>
            <a:endParaRPr lang="en-IN"/>
          </a:p>
        </p:txBody>
      </p:sp>
    </p:spTree>
    <p:extLst>
      <p:ext uri="{BB962C8B-B14F-4D97-AF65-F5344CB8AC3E}">
        <p14:creationId xmlns:p14="http://schemas.microsoft.com/office/powerpoint/2010/main" val="2784496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detection of breast cancer and it’s correct identification can go a long way in not only</a:t>
            </a:r>
          </a:p>
          <a:p>
            <a:pPr marL="0" indent="0">
              <a:buNone/>
            </a:pPr>
            <a:r>
              <a:rPr lang="en-US" dirty="0"/>
              <a:t>saving a woman’s life but also her quality of life. </a:t>
            </a:r>
          </a:p>
          <a:p>
            <a:pPr marL="0" indent="0">
              <a:buNone/>
            </a:pPr>
            <a:r>
              <a:rPr lang="en-US" dirty="0"/>
              <a:t>Computer aided diagnostic techniques step in to resolve such a problem. Breast Cancer Detection using various Deep Learning algorithms by using mammographic</a:t>
            </a:r>
          </a:p>
          <a:p>
            <a:r>
              <a:rPr lang="en-US" dirty="0"/>
              <a:t>scans and histopathological slides have been carried out by researchers in this domain. This</a:t>
            </a:r>
          </a:p>
          <a:p>
            <a:r>
              <a:rPr lang="en-US" dirty="0"/>
              <a:t>study aims to compare the performance of </a:t>
            </a:r>
            <a:r>
              <a:rPr lang="en-US" dirty="0" err="1"/>
              <a:t>ResNet</a:t>
            </a:r>
            <a:r>
              <a:rPr lang="en-US" dirty="0"/>
              <a:t> of 3 different depths (a Convolutional Neural</a:t>
            </a:r>
          </a:p>
          <a:p>
            <a:r>
              <a:rPr lang="en-US" dirty="0"/>
              <a:t>Network) trained from scratch for the task of classifying benign and malignant histopathological</a:t>
            </a:r>
          </a:p>
          <a:p>
            <a:r>
              <a:rPr lang="en-US" dirty="0"/>
              <a:t>images. </a:t>
            </a:r>
            <a:r>
              <a:rPr lang="en-US" dirty="0" err="1"/>
              <a:t>Kaiming</a:t>
            </a:r>
            <a:r>
              <a:rPr lang="en-US" dirty="0"/>
              <a:t> initialization of weights was implemented and the final layer was replaced</a:t>
            </a:r>
          </a:p>
          <a:p>
            <a:r>
              <a:rPr lang="en-US" dirty="0"/>
              <a:t>with a fully connected network with </a:t>
            </a:r>
            <a:r>
              <a:rPr lang="en-US" dirty="0" err="1"/>
              <a:t>softmax</a:t>
            </a:r>
            <a:r>
              <a:rPr lang="en-US" dirty="0"/>
              <a:t> activation.</a:t>
            </a:r>
            <a:endParaRPr lang="en-IN" dirty="0"/>
          </a:p>
          <a:p>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2</a:t>
            </a:fld>
            <a:endParaRPr lang="en-IN"/>
          </a:p>
        </p:txBody>
      </p:sp>
    </p:spTree>
    <p:extLst>
      <p:ext uri="{BB962C8B-B14F-4D97-AF65-F5344CB8AC3E}">
        <p14:creationId xmlns:p14="http://schemas.microsoft.com/office/powerpoint/2010/main" val="1958096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Initially in this study a network with the following architecture was arrived at :</a:t>
            </a:r>
          </a:p>
          <a:p>
            <a:r>
              <a:rPr lang="en-IN" dirty="0"/>
              <a:t> a basic block consisting of :</a:t>
            </a:r>
          </a:p>
          <a:p>
            <a:pPr marL="514350" indent="-514350">
              <a:buFont typeface="+mj-lt"/>
              <a:buAutoNum type="arabicPeriod"/>
            </a:pPr>
            <a:r>
              <a:rPr lang="en-IN" dirty="0"/>
              <a:t> Convolutional layer (kernel size =3)</a:t>
            </a:r>
          </a:p>
          <a:p>
            <a:pPr marL="514350" indent="-514350">
              <a:buFont typeface="+mj-lt"/>
              <a:buAutoNum type="arabicPeriod"/>
            </a:pPr>
            <a:r>
              <a:rPr lang="en-IN" dirty="0"/>
              <a:t>a batch normalization layer</a:t>
            </a:r>
          </a:p>
          <a:p>
            <a:pPr marL="514350" indent="-514350">
              <a:buFont typeface="+mj-lt"/>
              <a:buAutoNum type="arabicPeriod"/>
            </a:pPr>
            <a:r>
              <a:rPr lang="en-IN" dirty="0"/>
              <a:t> </a:t>
            </a:r>
            <a:r>
              <a:rPr lang="en-IN" dirty="0" err="1"/>
              <a:t>ReLu</a:t>
            </a:r>
            <a:r>
              <a:rPr lang="en-IN" dirty="0"/>
              <a:t> layer </a:t>
            </a:r>
          </a:p>
          <a:p>
            <a:pPr marL="514350" indent="-514350">
              <a:buFont typeface="+mj-lt"/>
              <a:buAutoNum type="arabicPeriod"/>
            </a:pPr>
            <a:r>
              <a:rPr lang="en-IN" dirty="0"/>
              <a:t>Convolution layer (kernel size =3)</a:t>
            </a:r>
          </a:p>
          <a:p>
            <a:pPr marL="514350" indent="-514350">
              <a:buFont typeface="+mj-lt"/>
              <a:buAutoNum type="arabicPeriod"/>
            </a:pPr>
            <a:r>
              <a:rPr lang="en-IN" dirty="0" err="1"/>
              <a:t>Relu</a:t>
            </a:r>
            <a:r>
              <a:rPr lang="en-IN" dirty="0"/>
              <a:t> layer</a:t>
            </a:r>
          </a:p>
          <a:p>
            <a:pPr marL="0" indent="0">
              <a:buNone/>
            </a:pPr>
            <a:r>
              <a:rPr lang="en-IN" dirty="0"/>
              <a:t> with a pooling layer in between every 5 units was attempted.</a:t>
            </a:r>
          </a:p>
          <a:p>
            <a:pPr marL="0" indent="0">
              <a:buNone/>
            </a:pPr>
            <a:r>
              <a:rPr lang="en-IN" dirty="0"/>
              <a:t>This unit was repeated  times (so as to sufficiently flatten the input matrix). </a:t>
            </a:r>
          </a:p>
          <a:p>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19</a:t>
            </a:fld>
            <a:endParaRPr lang="en-IN"/>
          </a:p>
        </p:txBody>
      </p:sp>
    </p:spTree>
    <p:extLst>
      <p:ext uri="{BB962C8B-B14F-4D97-AF65-F5344CB8AC3E}">
        <p14:creationId xmlns:p14="http://schemas.microsoft.com/office/powerpoint/2010/main" val="2519633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ResNet</a:t>
            </a:r>
            <a:r>
              <a:rPr lang="en-US" dirty="0"/>
              <a:t> or Residual Networks solve an important problem that arises while training networks.</a:t>
            </a:r>
          </a:p>
          <a:p>
            <a:r>
              <a:rPr lang="en-US" dirty="0"/>
              <a:t>As the depth of the network increases, there is a degradation in accuracy. This is because as the</a:t>
            </a:r>
          </a:p>
          <a:p>
            <a:r>
              <a:rPr lang="en-US" dirty="0"/>
              <a:t>layers get deeper and many activation functions are used, the output from each layer gets smaller</a:t>
            </a:r>
          </a:p>
          <a:p>
            <a:r>
              <a:rPr lang="en-US" dirty="0"/>
              <a:t>and smaller due to the activation functions. For example the sigmoid function gives an output</a:t>
            </a:r>
          </a:p>
          <a:p>
            <a:r>
              <a:rPr lang="en-US" dirty="0"/>
              <a:t>between 0 and 1. The input gets significantly reduced by the sigmoid function. This becomes</a:t>
            </a:r>
          </a:p>
          <a:p>
            <a:r>
              <a:rPr lang="en-US" dirty="0"/>
              <a:t>a problem as during backpropagation. During backpropagation, the derivatives of the network</a:t>
            </a:r>
          </a:p>
          <a:p>
            <a:r>
              <a:rPr lang="en-US" dirty="0"/>
              <a:t>parameters (weights and bias) are found from the final layer to the initial layer. By chain rule,</a:t>
            </a:r>
          </a:p>
          <a:p>
            <a:r>
              <a:rPr lang="en-US" dirty="0"/>
              <a:t>these derivatives get multiplied through the network to compute the derivatives of the initial</a:t>
            </a:r>
          </a:p>
          <a:p>
            <a:r>
              <a:rPr lang="en-US" dirty="0"/>
              <a:t>layers. So, if we were to use an activation such as a sigmoid function for l hidden layers, l small</a:t>
            </a:r>
          </a:p>
          <a:p>
            <a:r>
              <a:rPr lang="en-US" dirty="0"/>
              <a:t>derivatives get multiplied and gradient diminishes drastically. Because of a very small gradient,</a:t>
            </a:r>
          </a:p>
          <a:p>
            <a:r>
              <a:rPr lang="en-US" dirty="0"/>
              <a:t>the weights and biases do not get updated properly. This is termed as the vanishing gradient</a:t>
            </a:r>
          </a:p>
          <a:p>
            <a:r>
              <a:rPr lang="en-US" dirty="0"/>
              <a:t>problem.[He+15]</a:t>
            </a:r>
          </a:p>
          <a:p>
            <a:r>
              <a:rPr lang="en-US" dirty="0"/>
              <a:t>Residual Networks solve this problem in a novel manner, A residual function is defined as</a:t>
            </a:r>
          </a:p>
          <a:p>
            <a:r>
              <a:rPr lang="en-US" dirty="0"/>
              <a:t>: F(x) = H(x) -x. This can be reframed as F(x) + x = H(x). Here the F(x) represents the stacked</a:t>
            </a:r>
          </a:p>
          <a:p>
            <a:r>
              <a:rPr lang="en-US" dirty="0"/>
              <a:t>non-linear layers and x represents the identity function.</a:t>
            </a:r>
          </a:p>
          <a:p>
            <a:r>
              <a:rPr lang="en-US" dirty="0"/>
              <a:t>It is easier to make F(x) = 0 than F(x) = x using stacked non-linear layers of a </a:t>
            </a:r>
            <a:r>
              <a:rPr lang="en-US" dirty="0" err="1"/>
              <a:t>cnn</a:t>
            </a:r>
            <a:r>
              <a:rPr lang="en-US" dirty="0"/>
              <a:t>. This</a:t>
            </a:r>
          </a:p>
          <a:p>
            <a:r>
              <a:rPr lang="en-US" dirty="0"/>
              <a:t>F(x) is called the residual function This is the intuition behind the residual Block as illustrated</a:t>
            </a:r>
          </a:p>
          <a:p>
            <a:r>
              <a:rPr lang="en-US" dirty="0"/>
              <a:t>by the figure 4.25</a:t>
            </a:r>
          </a:p>
          <a:p>
            <a:r>
              <a:rPr lang="en-US" dirty="0"/>
              <a:t>42</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20</a:t>
            </a:fld>
            <a:endParaRPr lang="en-IN"/>
          </a:p>
        </p:txBody>
      </p:sp>
    </p:spTree>
    <p:extLst>
      <p:ext uri="{BB962C8B-B14F-4D97-AF65-F5344CB8AC3E}">
        <p14:creationId xmlns:p14="http://schemas.microsoft.com/office/powerpoint/2010/main" val="128591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ResNet</a:t>
            </a:r>
            <a:r>
              <a:rPr lang="en-US" dirty="0"/>
              <a:t> block is either 2 layer deep (Used in small networks like </a:t>
            </a:r>
            <a:r>
              <a:rPr lang="en-US" dirty="0" err="1"/>
              <a:t>ResNet</a:t>
            </a:r>
            <a:r>
              <a:rPr lang="en-US" dirty="0"/>
              <a:t> 18, 34) or 3</a:t>
            </a:r>
          </a:p>
          <a:p>
            <a:r>
              <a:rPr lang="en-US" dirty="0"/>
              <a:t>layer deep( </a:t>
            </a:r>
            <a:r>
              <a:rPr lang="en-US" dirty="0" err="1"/>
              <a:t>ResNet</a:t>
            </a:r>
            <a:r>
              <a:rPr lang="en-US" dirty="0"/>
              <a:t> 50, 101, 152). These are known as bottlenecks. The bottleneck in a neural</a:t>
            </a:r>
          </a:p>
          <a:p>
            <a:r>
              <a:rPr lang="en-US" dirty="0"/>
              <a:t>network is just a layer with less neurons then the layer below or above it. Having such a layer</a:t>
            </a:r>
          </a:p>
          <a:p>
            <a:r>
              <a:rPr lang="en-US" dirty="0"/>
              <a:t>encourages the network to compress feature representations to best fit in the available space, in</a:t>
            </a:r>
          </a:p>
          <a:p>
            <a:r>
              <a:rPr lang="en-US" dirty="0"/>
              <a:t>order to get the best loss during training. A building block of Resnet is illustrated in figure</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21</a:t>
            </a:fld>
            <a:endParaRPr lang="en-IN"/>
          </a:p>
        </p:txBody>
      </p:sp>
    </p:spTree>
    <p:extLst>
      <p:ext uri="{BB962C8B-B14F-4D97-AF65-F5344CB8AC3E}">
        <p14:creationId xmlns:p14="http://schemas.microsoft.com/office/powerpoint/2010/main" val="682490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22</a:t>
            </a:fld>
            <a:endParaRPr lang="en-IN"/>
          </a:p>
        </p:txBody>
      </p:sp>
    </p:spTree>
    <p:extLst>
      <p:ext uri="{BB962C8B-B14F-4D97-AF65-F5344CB8AC3E}">
        <p14:creationId xmlns:p14="http://schemas.microsoft.com/office/powerpoint/2010/main" val="729079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first there is a convolution operation. In the Figure 1 we can see that they use a kernel size of 7, and a feature map size of 64. You need to infer that they have padded with zeros 3 times on each dimension — and check it on the </a:t>
            </a:r>
            <a:r>
              <a:rPr lang="en-US" sz="1200" b="0" i="0" kern="1200" dirty="0" err="1">
                <a:solidFill>
                  <a:schemeClr val="tx1"/>
                </a:solidFill>
                <a:effectLst/>
                <a:latin typeface="+mn-lt"/>
                <a:ea typeface="+mn-ea"/>
                <a:cs typeface="+mn-cs"/>
              </a:rPr>
              <a:t>PyTorch</a:t>
            </a:r>
            <a:r>
              <a:rPr lang="en-US" sz="1200" b="0" i="0" kern="1200" dirty="0">
                <a:solidFill>
                  <a:schemeClr val="tx1"/>
                </a:solidFill>
                <a:effectLst/>
                <a:latin typeface="+mn-lt"/>
                <a:ea typeface="+mn-ea"/>
                <a:cs typeface="+mn-cs"/>
              </a:rPr>
              <a:t> documentation. Taken this into account, it can be seen in Figure 4 that the output size of that operation will be a (112x122) volume. Since each convolution filter (of the 64) is providing one channel in the output volume, we end up with a (112x112x64) output volume — note this is free of the batch dimension to simplify the explanation.</a:t>
            </a:r>
            <a:endParaRPr lang="en-IN" dirty="0"/>
          </a:p>
          <a:p>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23</a:t>
            </a:fld>
            <a:endParaRPr lang="en-IN"/>
          </a:p>
        </p:txBody>
      </p:sp>
    </p:spTree>
    <p:extLst>
      <p:ext uri="{BB962C8B-B14F-4D97-AF65-F5344CB8AC3E}">
        <p14:creationId xmlns:p14="http://schemas.microsoft.com/office/powerpoint/2010/main" val="1228732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24</a:t>
            </a:fld>
            <a:endParaRPr lang="en-IN"/>
          </a:p>
        </p:txBody>
      </p:sp>
    </p:spTree>
    <p:extLst>
      <p:ext uri="{BB962C8B-B14F-4D97-AF65-F5344CB8AC3E}">
        <p14:creationId xmlns:p14="http://schemas.microsoft.com/office/powerpoint/2010/main" val="513636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ResNet-152 the best accuracy in the validation phase was 0.78 and in the test was the</a:t>
            </a:r>
          </a:p>
          <a:p>
            <a:r>
              <a:rPr lang="en-US" dirty="0"/>
              <a:t>accuracy and F1 sore was 0.75. An AUC of 0.89 was recorded by the model.</a:t>
            </a:r>
          </a:p>
          <a:p>
            <a:r>
              <a:rPr lang="en-US" dirty="0"/>
              <a:t>For ResNet-50 the best accuracy in validation phase was 0.72 and in test the accuracy was</a:t>
            </a:r>
          </a:p>
          <a:p>
            <a:r>
              <a:rPr lang="en-US" dirty="0"/>
              <a:t>0.70. An AUC of 0.85 was recorded. </a:t>
            </a:r>
            <a:r>
              <a:rPr lang="en-US" dirty="0" err="1"/>
              <a:t>ResNet</a:t>
            </a:r>
            <a:r>
              <a:rPr lang="en-US" dirty="0"/>
              <a:t> 18 was the worst performer, with a validation</a:t>
            </a:r>
          </a:p>
          <a:p>
            <a:r>
              <a:rPr lang="en-US" dirty="0"/>
              <a:t>phase accuracy of 0.52 </a:t>
            </a:r>
            <a:r>
              <a:rPr lang="en-US" dirty="0" err="1"/>
              <a:t>adn</a:t>
            </a:r>
            <a:r>
              <a:rPr lang="en-US" dirty="0"/>
              <a:t> an accuracy of 0.5 on the test phase. An AUC score of 0.32.</a:t>
            </a:r>
          </a:p>
          <a:p>
            <a:r>
              <a:rPr lang="en-US" dirty="0"/>
              <a:t>The results are in conjecture with literature, as they have shown ResNet-152 to outperform</a:t>
            </a:r>
          </a:p>
          <a:p>
            <a:r>
              <a:rPr lang="en-US" dirty="0"/>
              <a:t>the others. The poor performance of ResNet-18 could be attributed to the different bottleneck</a:t>
            </a:r>
          </a:p>
          <a:p>
            <a:r>
              <a:rPr lang="en-US" dirty="0"/>
              <a:t>structure (1 layer) whereas ResNet-50 and ResNet-152 posses the 2 layered bottleneck and are</a:t>
            </a:r>
          </a:p>
          <a:p>
            <a:r>
              <a:rPr lang="en-US" dirty="0"/>
              <a:t>also much deeper compared to ResNet-18.</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30</a:t>
            </a:fld>
            <a:endParaRPr lang="en-IN"/>
          </a:p>
        </p:txBody>
      </p:sp>
    </p:spTree>
    <p:extLst>
      <p:ext uri="{BB962C8B-B14F-4D97-AF65-F5344CB8AC3E}">
        <p14:creationId xmlns:p14="http://schemas.microsoft.com/office/powerpoint/2010/main" val="3305786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order to train a Convolutional Neural Network to effectively classify images large amounts</a:t>
            </a:r>
          </a:p>
          <a:p>
            <a:r>
              <a:rPr lang="en-US" sz="1200" b="0" i="0" u="none" strike="noStrike" kern="1200" baseline="0" dirty="0">
                <a:solidFill>
                  <a:schemeClr val="tx1"/>
                </a:solidFill>
                <a:latin typeface="+mn-lt"/>
                <a:ea typeface="+mn-ea"/>
                <a:cs typeface="+mn-cs"/>
              </a:rPr>
              <a:t>of data and computing power is required. In this study, due to constraints a total of thousand</a:t>
            </a:r>
          </a:p>
          <a:p>
            <a:r>
              <a:rPr lang="en-US" sz="1200" b="0" i="0" u="none" strike="noStrike" kern="1200" baseline="0" dirty="0">
                <a:solidFill>
                  <a:schemeClr val="tx1"/>
                </a:solidFill>
                <a:latin typeface="+mn-lt"/>
                <a:ea typeface="+mn-ea"/>
                <a:cs typeface="+mn-cs"/>
              </a:rPr>
              <a:t>images of various magnifications were taken from the database and split into training, testing</a:t>
            </a:r>
          </a:p>
          <a:p>
            <a:r>
              <a:rPr lang="en-US" sz="1200" b="0" i="0" u="none" strike="noStrike" kern="1200" baseline="0" dirty="0">
                <a:solidFill>
                  <a:schemeClr val="tx1"/>
                </a:solidFill>
                <a:latin typeface="+mn-lt"/>
                <a:ea typeface="+mn-ea"/>
                <a:cs typeface="+mn-cs"/>
              </a:rPr>
              <a:t>and validation sets in the ratio 80:10:10 . The data was uploaded into Google Drive which was</a:t>
            </a:r>
          </a:p>
          <a:p>
            <a:r>
              <a:rPr lang="en-US" sz="1200" b="0" i="0" u="none" strike="noStrike" kern="1200" baseline="0" dirty="0">
                <a:solidFill>
                  <a:schemeClr val="tx1"/>
                </a:solidFill>
                <a:latin typeface="+mn-lt"/>
                <a:ea typeface="+mn-ea"/>
                <a:cs typeface="+mn-cs"/>
              </a:rPr>
              <a:t>then mounted onto the Google </a:t>
            </a:r>
            <a:r>
              <a:rPr lang="en-US" sz="1200" b="0" i="0" u="none" strike="noStrike" kern="1200" baseline="0" dirty="0" err="1">
                <a:solidFill>
                  <a:schemeClr val="tx1"/>
                </a:solidFill>
                <a:latin typeface="+mn-lt"/>
                <a:ea typeface="+mn-ea"/>
                <a:cs typeface="+mn-cs"/>
              </a:rPr>
              <a:t>Colaboratory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environment.Google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Colab</a:t>
            </a:r>
            <a:r>
              <a:rPr lang="en-US" sz="1200" b="0" i="0" u="none" strike="noStrike" kern="1200" baseline="0" dirty="0">
                <a:solidFill>
                  <a:schemeClr val="tx1"/>
                </a:solidFill>
                <a:latin typeface="+mn-lt"/>
                <a:ea typeface="+mn-ea"/>
                <a:cs typeface="+mn-cs"/>
              </a:rPr>
              <a:t> is a cloud platform that</a:t>
            </a:r>
          </a:p>
          <a:p>
            <a:r>
              <a:rPr lang="en-US" sz="1200" b="0" i="0" u="none" strike="noStrike" kern="1200" baseline="0" dirty="0">
                <a:solidFill>
                  <a:schemeClr val="tx1"/>
                </a:solidFill>
                <a:latin typeface="+mn-lt"/>
                <a:ea typeface="+mn-ea"/>
                <a:cs typeface="+mn-cs"/>
              </a:rPr>
              <a:t>provides Graphics Processing Units or GPUs to be used remotely. A lot of researchers in Deep</a:t>
            </a:r>
          </a:p>
          <a:p>
            <a:r>
              <a:rPr lang="en-US" sz="1200" b="0" i="0" u="none" strike="noStrike" kern="1200" baseline="0" dirty="0">
                <a:solidFill>
                  <a:schemeClr val="tx1"/>
                </a:solidFill>
                <a:latin typeface="+mn-lt"/>
                <a:ea typeface="+mn-ea"/>
                <a:cs typeface="+mn-cs"/>
              </a:rPr>
              <a:t>Learning use this platform. The code to mount the data onto the </a:t>
            </a:r>
            <a:r>
              <a:rPr lang="en-US" sz="1200" b="0" i="0" u="none" strike="noStrike" kern="1200" baseline="0" dirty="0" err="1">
                <a:solidFill>
                  <a:schemeClr val="tx1"/>
                </a:solidFill>
                <a:latin typeface="+mn-lt"/>
                <a:ea typeface="+mn-ea"/>
                <a:cs typeface="+mn-cs"/>
              </a:rPr>
              <a:t>environmetn</a:t>
            </a:r>
            <a:r>
              <a:rPr lang="en-US" sz="1200" b="0" i="0" u="none" strike="noStrike" kern="1200" baseline="0" dirty="0">
                <a:solidFill>
                  <a:schemeClr val="tx1"/>
                </a:solidFill>
                <a:latin typeface="+mn-lt"/>
                <a:ea typeface="+mn-ea"/>
                <a:cs typeface="+mn-cs"/>
              </a:rPr>
              <a:t> is given in the</a:t>
            </a:r>
          </a:p>
          <a:p>
            <a:r>
              <a:rPr lang="en-US" sz="1200" b="0" i="0" u="none" strike="noStrike" kern="1200" baseline="0" dirty="0">
                <a:solidFill>
                  <a:schemeClr val="tx1"/>
                </a:solidFill>
                <a:latin typeface="+mn-lt"/>
                <a:ea typeface="+mn-ea"/>
                <a:cs typeface="+mn-cs"/>
              </a:rPr>
              <a:t>figure 3.5. The availability and accessibility of sufficient training data was a major constraint in</a:t>
            </a:r>
          </a:p>
          <a:p>
            <a:r>
              <a:rPr lang="en-IN" sz="1200" b="0" i="0" u="none" strike="noStrike" kern="1200" baseline="0" dirty="0">
                <a:solidFill>
                  <a:schemeClr val="tx1"/>
                </a:solidFill>
                <a:latin typeface="+mn-lt"/>
                <a:ea typeface="+mn-ea"/>
                <a:cs typeface="+mn-cs"/>
              </a:rPr>
              <a:t>this study.</a:t>
            </a:r>
          </a:p>
          <a:p>
            <a:r>
              <a:rPr lang="en-IN" dirty="0"/>
              <a:t>The </a:t>
            </a:r>
            <a:r>
              <a:rPr lang="en-IN" dirty="0" err="1"/>
              <a:t>Colaboratory</a:t>
            </a:r>
            <a:r>
              <a:rPr lang="en-IN" dirty="0"/>
              <a:t> platform solved a few issues, but not all of them.</a:t>
            </a:r>
          </a:p>
          <a:p>
            <a:pPr marL="514350" indent="-514350">
              <a:buFont typeface="+mj-lt"/>
              <a:buAutoNum type="arabicPeriod"/>
            </a:pPr>
            <a:r>
              <a:rPr lang="en-IN" dirty="0"/>
              <a:t>Though GPU was present, but even for 10 images custom networks took too long to train.</a:t>
            </a:r>
          </a:p>
          <a:p>
            <a:pPr marL="514350" indent="-514350">
              <a:buFont typeface="+mj-lt"/>
              <a:buAutoNum type="arabicPeriod"/>
            </a:pPr>
            <a:r>
              <a:rPr lang="en-IN" dirty="0"/>
              <a:t>A constant and steady internet connection was required.</a:t>
            </a:r>
          </a:p>
          <a:p>
            <a:pPr marL="514350" indent="-514350">
              <a:buFont typeface="+mj-lt"/>
              <a:buAutoNum type="arabicPeriod"/>
            </a:pPr>
            <a:r>
              <a:rPr lang="en-IN" dirty="0"/>
              <a:t>Training time took hours.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962193-ACCC-4FEA-ACDC-57A74BCF630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91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Blood and lymph vessels are present throughout the structure of the</a:t>
            </a:r>
          </a:p>
          <a:p>
            <a:r>
              <a:rPr lang="en-US" sz="1200" b="0" i="0" u="none" strike="noStrike" kern="1200" baseline="0" dirty="0">
                <a:solidFill>
                  <a:schemeClr val="tx1"/>
                </a:solidFill>
                <a:latin typeface="+mn-lt"/>
                <a:ea typeface="+mn-ea"/>
                <a:cs typeface="+mn-cs"/>
              </a:rPr>
              <a:t>breast. Cancer of the breast is when the cells present begin to grow out of control and form</a:t>
            </a:r>
          </a:p>
          <a:p>
            <a:r>
              <a:rPr lang="en-US" sz="1200" b="0" i="0" u="none" strike="noStrike" kern="1200" baseline="0" dirty="0">
                <a:solidFill>
                  <a:schemeClr val="tx1"/>
                </a:solidFill>
                <a:latin typeface="+mn-lt"/>
                <a:ea typeface="+mn-ea"/>
                <a:cs typeface="+mn-cs"/>
              </a:rPr>
              <a:t>a mass of cells. This mass is called a tumor. There are benign tumors as well as malignant.</a:t>
            </a:r>
          </a:p>
          <a:p>
            <a:r>
              <a:rPr lang="en-US" sz="1200" b="0" i="0" u="none" strike="noStrike" kern="1200" baseline="0" dirty="0">
                <a:solidFill>
                  <a:schemeClr val="tx1"/>
                </a:solidFill>
                <a:latin typeface="+mn-lt"/>
                <a:ea typeface="+mn-ea"/>
                <a:cs typeface="+mn-cs"/>
              </a:rPr>
              <a:t>A benign tumor will not spread to other parts of the body, but a malignant tumor will spread,</a:t>
            </a:r>
          </a:p>
          <a:p>
            <a:r>
              <a:rPr lang="en-US" sz="1200" b="0" i="0" u="none" strike="noStrike" kern="1200" baseline="0" dirty="0">
                <a:solidFill>
                  <a:schemeClr val="tx1"/>
                </a:solidFill>
                <a:latin typeface="+mn-lt"/>
                <a:ea typeface="+mn-ea"/>
                <a:cs typeface="+mn-cs"/>
              </a:rPr>
              <a:t>and this is called metastasis. [Fer+18] BRCA1/2 genes, increased exposure to </a:t>
            </a:r>
            <a:r>
              <a:rPr lang="en-US" sz="1200" b="0" i="0" u="none" strike="noStrike" kern="1200" baseline="0" dirty="0" err="1">
                <a:solidFill>
                  <a:schemeClr val="tx1"/>
                </a:solidFill>
                <a:latin typeface="+mn-lt"/>
                <a:ea typeface="+mn-ea"/>
                <a:cs typeface="+mn-cs"/>
              </a:rPr>
              <a:t>radiation,and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increased exposure to estrogen hormone are some of the risk factors for breast cancer. It is</a:t>
            </a:r>
          </a:p>
          <a:p>
            <a:r>
              <a:rPr lang="en-US" sz="1200" b="0" i="0" u="none" strike="noStrike" kern="1200" baseline="0" dirty="0">
                <a:solidFill>
                  <a:schemeClr val="tx1"/>
                </a:solidFill>
                <a:latin typeface="+mn-lt"/>
                <a:ea typeface="+mn-ea"/>
                <a:cs typeface="+mn-cs"/>
              </a:rPr>
              <a:t>primarily detected by a self examination of the breast by the patient, and upon consulting with</a:t>
            </a:r>
          </a:p>
          <a:p>
            <a:r>
              <a:rPr lang="en-US" sz="1200" b="0" i="0" u="none" strike="noStrike" kern="1200" baseline="0" dirty="0">
                <a:solidFill>
                  <a:schemeClr val="tx1"/>
                </a:solidFill>
                <a:latin typeface="+mn-lt"/>
                <a:ea typeface="+mn-ea"/>
                <a:cs typeface="+mn-cs"/>
              </a:rPr>
              <a:t>their medical professional usually a mammography, and then if deemed necessary a biopsy is</a:t>
            </a:r>
          </a:p>
          <a:p>
            <a:r>
              <a:rPr lang="en-IN" sz="1200" b="0" i="0" u="none" strike="noStrike" kern="1200" baseline="0" dirty="0">
                <a:solidFill>
                  <a:schemeClr val="tx1"/>
                </a:solidFill>
                <a:latin typeface="+mn-lt"/>
                <a:ea typeface="+mn-ea"/>
                <a:cs typeface="+mn-cs"/>
              </a:rPr>
              <a:t>done.[Rak+18]</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3</a:t>
            </a:fld>
            <a:endParaRPr lang="en-IN"/>
          </a:p>
        </p:txBody>
      </p:sp>
    </p:spTree>
    <p:extLst>
      <p:ext uri="{BB962C8B-B14F-4D97-AF65-F5344CB8AC3E}">
        <p14:creationId xmlns:p14="http://schemas.microsoft.com/office/powerpoint/2010/main" val="329947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Mammography, MRI (Magnetic Resonance Imaging), Ultrasound of the breast, PET (Positron</a:t>
            </a:r>
          </a:p>
          <a:p>
            <a:r>
              <a:rPr lang="en-US" sz="1200" b="0" i="0" u="none" strike="noStrike" kern="1200" baseline="0" dirty="0">
                <a:solidFill>
                  <a:schemeClr val="tx1"/>
                </a:solidFill>
                <a:latin typeface="+mn-lt"/>
                <a:ea typeface="+mn-ea"/>
                <a:cs typeface="+mn-cs"/>
              </a:rPr>
              <a:t>Emission Tomography, thermography are the imaging techniques used to detect a mass or an</a:t>
            </a:r>
          </a:p>
          <a:p>
            <a:r>
              <a:rPr lang="en-IN" sz="1200" b="0" i="0" u="none" strike="noStrike" kern="1200" baseline="0" dirty="0">
                <a:solidFill>
                  <a:schemeClr val="tx1"/>
                </a:solidFill>
                <a:latin typeface="+mn-lt"/>
                <a:ea typeface="+mn-ea"/>
                <a:cs typeface="+mn-cs"/>
              </a:rPr>
              <a:t>1</a:t>
            </a:r>
          </a:p>
          <a:p>
            <a:r>
              <a:rPr lang="en-US" sz="1200" b="0" i="0" u="none" strike="noStrike" kern="1200" baseline="0" dirty="0">
                <a:solidFill>
                  <a:schemeClr val="tx1"/>
                </a:solidFill>
                <a:latin typeface="+mn-lt"/>
                <a:ea typeface="+mn-ea"/>
                <a:cs typeface="+mn-cs"/>
              </a:rPr>
              <a:t>abnormality in the breast. A biopsy, which is taking a sample of suspected cancerous tissue via</a:t>
            </a:r>
          </a:p>
          <a:p>
            <a:r>
              <a:rPr lang="en-US" sz="1200" b="0" i="0" u="none" strike="noStrike" kern="1200" baseline="0" dirty="0">
                <a:solidFill>
                  <a:schemeClr val="tx1"/>
                </a:solidFill>
                <a:latin typeface="+mn-lt"/>
                <a:ea typeface="+mn-ea"/>
                <a:cs typeface="+mn-cs"/>
              </a:rPr>
              <a:t>a needle or surgical incision, is done to confirm the </a:t>
            </a:r>
            <a:r>
              <a:rPr lang="en-US" sz="1200" b="0" i="0" u="none" strike="noStrike" kern="1200" baseline="0" dirty="0" err="1">
                <a:solidFill>
                  <a:schemeClr val="tx1"/>
                </a:solidFill>
                <a:latin typeface="+mn-lt"/>
                <a:ea typeface="+mn-ea"/>
                <a:cs typeface="+mn-cs"/>
              </a:rPr>
              <a:t>the</a:t>
            </a:r>
            <a:r>
              <a:rPr lang="en-US" sz="1200" b="0" i="0" u="none" strike="noStrike" kern="1200" baseline="0" dirty="0">
                <a:solidFill>
                  <a:schemeClr val="tx1"/>
                </a:solidFill>
                <a:latin typeface="+mn-lt"/>
                <a:ea typeface="+mn-ea"/>
                <a:cs typeface="+mn-cs"/>
              </a:rPr>
              <a:t> presence of cancer and to identify it</a:t>
            </a:r>
          </a:p>
          <a:p>
            <a:r>
              <a:rPr lang="en-US" sz="1200" b="0" i="0" u="none" strike="noStrike" kern="1200" baseline="0" dirty="0">
                <a:solidFill>
                  <a:schemeClr val="tx1"/>
                </a:solidFill>
                <a:latin typeface="+mn-lt"/>
                <a:ea typeface="+mn-ea"/>
                <a:cs typeface="+mn-cs"/>
              </a:rPr>
              <a:t>as benign or malignant[Fer+18]. The tissue is studied under the microscope by a professional</a:t>
            </a:r>
          </a:p>
          <a:p>
            <a:r>
              <a:rPr lang="en-US" sz="1200" b="0" i="0" u="none" strike="noStrike" kern="1200" baseline="0" dirty="0">
                <a:solidFill>
                  <a:schemeClr val="tx1"/>
                </a:solidFill>
                <a:latin typeface="+mn-lt"/>
                <a:ea typeface="+mn-ea"/>
                <a:cs typeface="+mn-cs"/>
              </a:rPr>
              <a:t>and these histopathological images are used to identify which type of benign or malignant form</a:t>
            </a:r>
          </a:p>
          <a:p>
            <a:r>
              <a:rPr lang="en-US" sz="1200" b="0" i="0" u="none" strike="noStrike" kern="1200" baseline="0" dirty="0">
                <a:solidFill>
                  <a:schemeClr val="tx1"/>
                </a:solidFill>
                <a:latin typeface="+mn-lt"/>
                <a:ea typeface="+mn-ea"/>
                <a:cs typeface="+mn-cs"/>
              </a:rPr>
              <a:t>of cancer it is. This interpretation is a very time consuming and strenuous process as there are</a:t>
            </a:r>
          </a:p>
          <a:p>
            <a:r>
              <a:rPr lang="en-US" sz="1200" b="0" i="0" u="none" strike="noStrike" kern="1200" baseline="0" dirty="0">
                <a:solidFill>
                  <a:schemeClr val="tx1"/>
                </a:solidFill>
                <a:latin typeface="+mn-lt"/>
                <a:ea typeface="+mn-ea"/>
                <a:cs typeface="+mn-cs"/>
              </a:rPr>
              <a:t>various different types of cancer. However, the correct identification of the histopathological</a:t>
            </a:r>
          </a:p>
          <a:p>
            <a:r>
              <a:rPr lang="en-US" sz="1200" b="0" i="0" u="none" strike="noStrike" kern="1200" baseline="0" dirty="0">
                <a:solidFill>
                  <a:schemeClr val="tx1"/>
                </a:solidFill>
                <a:latin typeface="+mn-lt"/>
                <a:ea typeface="+mn-ea"/>
                <a:cs typeface="+mn-cs"/>
              </a:rPr>
              <a:t>images is crucial in deciding the course of treatment.[NMK18]</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4</a:t>
            </a:fld>
            <a:endParaRPr lang="en-IN"/>
          </a:p>
        </p:txBody>
      </p:sp>
    </p:spTree>
    <p:extLst>
      <p:ext uri="{BB962C8B-B14F-4D97-AF65-F5344CB8AC3E}">
        <p14:creationId xmlns:p14="http://schemas.microsoft.com/office/powerpoint/2010/main" val="3252105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staining gives a clearer picture by enhancing the nuclei and cytoplasm</a:t>
            </a:r>
          </a:p>
          <a:p>
            <a:r>
              <a:rPr lang="en-US" sz="1200" b="0" i="0" u="none" strike="noStrike" kern="1200" baseline="0" dirty="0">
                <a:solidFill>
                  <a:schemeClr val="tx1"/>
                </a:solidFill>
                <a:latin typeface="+mn-lt"/>
                <a:ea typeface="+mn-ea"/>
                <a:cs typeface="+mn-cs"/>
              </a:rPr>
              <a:t>of the cells, making it easier to differentiate. 1.1. A pathologist analyzes the</a:t>
            </a:r>
          </a:p>
          <a:p>
            <a:r>
              <a:rPr lang="en-US" sz="1200" b="0" i="0" u="none" strike="noStrike" kern="1200" baseline="0" dirty="0">
                <a:solidFill>
                  <a:schemeClr val="tx1"/>
                </a:solidFill>
                <a:latin typeface="+mn-lt"/>
                <a:ea typeface="+mn-ea"/>
                <a:cs typeface="+mn-cs"/>
              </a:rPr>
              <a:t>organization of the nuclei, density, variability and the overall structure of the tissues. Cancerous</a:t>
            </a:r>
          </a:p>
          <a:p>
            <a:r>
              <a:rPr lang="en-US" sz="1200" b="0" i="0" u="none" strike="noStrike" kern="1200" baseline="0" dirty="0">
                <a:solidFill>
                  <a:schemeClr val="tx1"/>
                </a:solidFill>
                <a:latin typeface="+mn-lt"/>
                <a:ea typeface="+mn-ea"/>
                <a:cs typeface="+mn-cs"/>
              </a:rPr>
              <a:t>tissues are distorted in structure and have a higher density of nuclei. The diagnosis process</a:t>
            </a:r>
          </a:p>
          <a:p>
            <a:r>
              <a:rPr lang="en-US" sz="1200" b="0" i="0" u="none" strike="noStrike" kern="1200" baseline="0" dirty="0">
                <a:solidFill>
                  <a:schemeClr val="tx1"/>
                </a:solidFill>
                <a:latin typeface="+mn-lt"/>
                <a:ea typeface="+mn-ea"/>
                <a:cs typeface="+mn-cs"/>
              </a:rPr>
              <a:t>is extremely crucial and according to a study by Elmore et al. the diagnostic concordance</a:t>
            </a:r>
          </a:p>
          <a:p>
            <a:r>
              <a:rPr lang="en-US" sz="1200" b="0" i="0" u="none" strike="noStrike" kern="1200" baseline="0" dirty="0">
                <a:solidFill>
                  <a:schemeClr val="tx1"/>
                </a:solidFill>
                <a:latin typeface="+mn-lt"/>
                <a:ea typeface="+mn-ea"/>
                <a:cs typeface="+mn-cs"/>
              </a:rPr>
              <a:t>among specialists is approximately 75 percent. This gives rise to the need to automate such a</a:t>
            </a:r>
          </a:p>
          <a:p>
            <a:r>
              <a:rPr lang="en-US" sz="1200" b="0" i="0" u="none" strike="noStrike" kern="1200" baseline="0" dirty="0" err="1">
                <a:solidFill>
                  <a:schemeClr val="tx1"/>
                </a:solidFill>
                <a:latin typeface="+mn-lt"/>
                <a:ea typeface="+mn-ea"/>
                <a:cs typeface="+mn-cs"/>
              </a:rPr>
              <a:t>labour-intensive</a:t>
            </a:r>
            <a:r>
              <a:rPr lang="en-US" sz="1200" b="0" i="0" u="none" strike="noStrike" kern="1200" baseline="0" dirty="0">
                <a:solidFill>
                  <a:schemeClr val="tx1"/>
                </a:solidFill>
                <a:latin typeface="+mn-lt"/>
                <a:ea typeface="+mn-ea"/>
                <a:cs typeface="+mn-cs"/>
              </a:rPr>
              <a:t> task with Computer Aided Diagnostic techniques and improve the accuracy of</a:t>
            </a:r>
          </a:p>
          <a:p>
            <a:r>
              <a:rPr lang="en-US" sz="1200" b="0" i="0" u="none" strike="noStrike" kern="1200" baseline="0" dirty="0">
                <a:solidFill>
                  <a:schemeClr val="tx1"/>
                </a:solidFill>
                <a:latin typeface="+mn-lt"/>
                <a:ea typeface="+mn-ea"/>
                <a:cs typeface="+mn-cs"/>
              </a:rPr>
              <a:t>diagnosis overall in the medical community. This is where Machine Learning techniques have</a:t>
            </a:r>
          </a:p>
          <a:p>
            <a:r>
              <a:rPr lang="en-US" sz="1200" b="0" i="0" u="none" strike="noStrike" kern="1200" baseline="0" dirty="0">
                <a:solidFill>
                  <a:schemeClr val="tx1"/>
                </a:solidFill>
                <a:latin typeface="+mn-lt"/>
                <a:ea typeface="+mn-ea"/>
                <a:cs typeface="+mn-cs"/>
              </a:rPr>
              <a:t>emerged to provide reliable and intelligent solutions.</a:t>
            </a:r>
          </a:p>
          <a:p>
            <a:r>
              <a:rPr lang="en-IN" sz="1200" b="0" i="0" u="none" strike="noStrike" kern="1200" baseline="0" dirty="0">
                <a:solidFill>
                  <a:schemeClr val="tx1"/>
                </a:solidFill>
                <a:latin typeface="+mn-lt"/>
                <a:ea typeface="+mn-ea"/>
                <a:cs typeface="+mn-cs"/>
              </a:rPr>
              <a:t>2</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5</a:t>
            </a:fld>
            <a:endParaRPr lang="en-IN"/>
          </a:p>
        </p:txBody>
      </p:sp>
    </p:spTree>
    <p:extLst>
      <p:ext uri="{BB962C8B-B14F-4D97-AF65-F5344CB8AC3E}">
        <p14:creationId xmlns:p14="http://schemas.microsoft.com/office/powerpoint/2010/main" val="380480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8</a:t>
            </a:fld>
            <a:endParaRPr lang="en-IN"/>
          </a:p>
        </p:txBody>
      </p:sp>
    </p:spTree>
    <p:extLst>
      <p:ext uri="{BB962C8B-B14F-4D97-AF65-F5344CB8AC3E}">
        <p14:creationId xmlns:p14="http://schemas.microsoft.com/office/powerpoint/2010/main" val="3296229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depth of 3 refers to the </a:t>
            </a:r>
            <a:r>
              <a:rPr lang="en-US" dirty="0" err="1"/>
              <a:t>Red,Green</a:t>
            </a:r>
            <a:r>
              <a:rPr lang="en-US" dirty="0"/>
              <a:t> and Blue color channels of the image. These dimensions at the end of a convolutional neural network get reduced to a single vector of class scores, arranged along the dimension of depth.</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15</a:t>
            </a:fld>
            <a:endParaRPr lang="en-IN"/>
          </a:p>
        </p:txBody>
      </p:sp>
    </p:spTree>
    <p:extLst>
      <p:ext uri="{BB962C8B-B14F-4D97-AF65-F5344CB8AC3E}">
        <p14:creationId xmlns:p14="http://schemas.microsoft.com/office/powerpoint/2010/main" val="3930948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Input Layer : This layer will hold the raw pixel values of the image. Before an image is</a:t>
            </a:r>
          </a:p>
          <a:p>
            <a:r>
              <a:rPr lang="en-US" dirty="0"/>
              <a:t>passed through the input layer, it may be resized, or cropped randomly as a part of the</a:t>
            </a:r>
          </a:p>
          <a:p>
            <a:r>
              <a:rPr lang="en-US" dirty="0" err="1"/>
              <a:t>normalisation</a:t>
            </a:r>
            <a:r>
              <a:rPr lang="en-US" dirty="0"/>
              <a:t> process.</a:t>
            </a:r>
          </a:p>
          <a:p>
            <a:r>
              <a:rPr lang="en-US" dirty="0"/>
              <a:t>• Conv layer : This is the feature extraction layer. How this layer works will be discussed</a:t>
            </a:r>
          </a:p>
          <a:p>
            <a:r>
              <a:rPr lang="en-US" dirty="0"/>
              <a:t>in detail in the following section.</a:t>
            </a:r>
          </a:p>
          <a:p>
            <a:r>
              <a:rPr lang="en-US" dirty="0"/>
              <a:t>• </a:t>
            </a:r>
            <a:r>
              <a:rPr lang="en-US" dirty="0" err="1"/>
              <a:t>ReLu</a:t>
            </a:r>
            <a:r>
              <a:rPr lang="en-US" dirty="0"/>
              <a:t> Layer: This is an example of a layer with an activation function. The </a:t>
            </a:r>
            <a:r>
              <a:rPr lang="en-US" dirty="0" err="1"/>
              <a:t>ReLu</a:t>
            </a:r>
            <a:r>
              <a:rPr lang="en-US" dirty="0"/>
              <a:t> layer</a:t>
            </a:r>
          </a:p>
          <a:p>
            <a:r>
              <a:rPr lang="en-US" dirty="0"/>
              <a:t>applies an </a:t>
            </a:r>
            <a:r>
              <a:rPr lang="en-US" dirty="0" err="1"/>
              <a:t>elemnt</a:t>
            </a:r>
            <a:r>
              <a:rPr lang="en-US" dirty="0"/>
              <a:t> wise non-linear activation such as max(0,x) thresholding at zero. This</a:t>
            </a:r>
          </a:p>
          <a:p>
            <a:r>
              <a:rPr lang="en-US" dirty="0"/>
              <a:t>does not change the size of the input received from the previous Conv layer. This layer</a:t>
            </a:r>
          </a:p>
          <a:p>
            <a:r>
              <a:rPr lang="en-US" dirty="0"/>
              <a:t>increases the non linearity of the images, </a:t>
            </a:r>
            <a:r>
              <a:rPr lang="en-US" dirty="0" err="1"/>
              <a:t>i.e</a:t>
            </a:r>
            <a:r>
              <a:rPr lang="en-US" dirty="0"/>
              <a:t> the features that have been extracted.</a:t>
            </a:r>
          </a:p>
          <a:p>
            <a:r>
              <a:rPr lang="en-US" dirty="0"/>
              <a:t>• Pooling Layer : A pooling layer is another building block of a CNN. Its function is</a:t>
            </a:r>
          </a:p>
          <a:p>
            <a:r>
              <a:rPr lang="en-US" dirty="0"/>
              <a:t>to progressively reduce the spatial size of the representation to reduce the amount of</a:t>
            </a:r>
          </a:p>
          <a:p>
            <a:r>
              <a:rPr lang="en-US" dirty="0"/>
              <a:t>parameters and computation in the network. Pooling layer operates on each feature map</a:t>
            </a:r>
          </a:p>
          <a:p>
            <a:r>
              <a:rPr lang="en-US" dirty="0"/>
              <a:t>independently.</a:t>
            </a:r>
          </a:p>
          <a:p>
            <a:r>
              <a:rPr lang="en-US" dirty="0"/>
              <a:t>• Fully Connected Layer : The Fully Connected Layer will compute the class scores and</a:t>
            </a:r>
          </a:p>
          <a:p>
            <a:r>
              <a:rPr lang="en-US" dirty="0"/>
              <a:t>classify the images.</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16</a:t>
            </a:fld>
            <a:endParaRPr lang="en-IN"/>
          </a:p>
        </p:txBody>
      </p:sp>
    </p:spTree>
    <p:extLst>
      <p:ext uri="{BB962C8B-B14F-4D97-AF65-F5344CB8AC3E}">
        <p14:creationId xmlns:p14="http://schemas.microsoft.com/office/powerpoint/2010/main" val="340335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parameters of this layer are made up</a:t>
            </a:r>
          </a:p>
          <a:p>
            <a:r>
              <a:rPr lang="en-US" dirty="0"/>
              <a:t>of </a:t>
            </a:r>
            <a:r>
              <a:rPr lang="en-US" dirty="0" err="1"/>
              <a:t>kernles</a:t>
            </a:r>
            <a:r>
              <a:rPr lang="en-US" dirty="0"/>
              <a:t> or filters. We must remember</a:t>
            </a:r>
          </a:p>
          <a:p>
            <a:r>
              <a:rPr lang="en-US" dirty="0"/>
              <a:t>that an image is essentially a matrix of pixels. An entire set of filters</a:t>
            </a:r>
          </a:p>
          <a:p>
            <a:r>
              <a:rPr lang="en-US" dirty="0"/>
              <a:t>are present in convolutional layers and each will produce activation maps which will be stacked</a:t>
            </a:r>
          </a:p>
          <a:p>
            <a:r>
              <a:rPr lang="en-US" dirty="0"/>
              <a:t>to be presented to the next layer. [FRD19]</a:t>
            </a:r>
          </a:p>
          <a:p>
            <a:r>
              <a:rPr lang="en-US" dirty="0"/>
              <a:t>Essentially, during convolution we take a small matrix of numbers (filter) and pass it our</a:t>
            </a:r>
          </a:p>
          <a:p>
            <a:r>
              <a:rPr lang="en-US" dirty="0"/>
              <a:t>the image which is a matrix of pixel values, a dot product is computed between them.</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17</a:t>
            </a:fld>
            <a:endParaRPr lang="en-IN"/>
          </a:p>
        </p:txBody>
      </p:sp>
    </p:spTree>
    <p:extLst>
      <p:ext uri="{BB962C8B-B14F-4D97-AF65-F5344CB8AC3E}">
        <p14:creationId xmlns:p14="http://schemas.microsoft.com/office/powerpoint/2010/main" val="104723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Pooling layers are primarily used to reduce the size of the tensor (3 Dimensional matrix) and</a:t>
            </a:r>
          </a:p>
          <a:p>
            <a:r>
              <a:rPr lang="en-US" dirty="0"/>
              <a:t>to speed up calculations. It reduces the size and also reduces the chance of over-fitting. We</a:t>
            </a:r>
          </a:p>
          <a:p>
            <a:r>
              <a:rPr lang="en-US" dirty="0"/>
              <a:t>take the example of the commonly used Max Pool Layer, where we select the maximum value</a:t>
            </a:r>
          </a:p>
          <a:p>
            <a:r>
              <a:rPr lang="en-US" dirty="0"/>
              <a:t>from each region and place it in the output correspondingly. Again, here we have two hyperparameters</a:t>
            </a:r>
          </a:p>
          <a:p>
            <a:r>
              <a:rPr lang="en-US" dirty="0"/>
              <a:t>available for this layer, filter size and stride. Pooling for multi-channel images are</a:t>
            </a:r>
          </a:p>
          <a:p>
            <a:r>
              <a:rPr lang="en-US" dirty="0"/>
              <a:t>done separately for each channel.</a:t>
            </a:r>
          </a:p>
          <a:p>
            <a:r>
              <a:rPr lang="en-US" sz="1200" b="0" i="0" u="none" strike="noStrike" kern="1200" baseline="0" dirty="0">
                <a:solidFill>
                  <a:schemeClr val="tx1"/>
                </a:solidFill>
                <a:latin typeface="+mn-lt"/>
                <a:ea typeface="+mn-ea"/>
                <a:cs typeface="+mn-cs"/>
              </a:rPr>
              <a:t>During backpropagation, the gradient does not affect the elements that were not included</a:t>
            </a:r>
          </a:p>
          <a:p>
            <a:r>
              <a:rPr lang="en-US" sz="1200" b="0" i="0" u="none" strike="noStrike" kern="1200" baseline="0" dirty="0">
                <a:solidFill>
                  <a:schemeClr val="tx1"/>
                </a:solidFill>
                <a:latin typeface="+mn-lt"/>
                <a:ea typeface="+mn-ea"/>
                <a:cs typeface="+mn-cs"/>
              </a:rPr>
              <a:t>in the forward pass in this layer. The position of the elements used are marked (a mask) and</a:t>
            </a:r>
          </a:p>
          <a:p>
            <a:r>
              <a:rPr lang="en-US" sz="1200" b="0" i="0" u="none" strike="noStrike" kern="1200" baseline="0" dirty="0">
                <a:solidFill>
                  <a:schemeClr val="tx1"/>
                </a:solidFill>
                <a:latin typeface="+mn-lt"/>
                <a:ea typeface="+mn-ea"/>
                <a:cs typeface="+mn-cs"/>
              </a:rPr>
              <a:t>used to calculate gradients in the backpropagation. This is illustrated in the figure.</a:t>
            </a:r>
            <a:endParaRPr lang="en-IN" dirty="0"/>
          </a:p>
        </p:txBody>
      </p:sp>
      <p:sp>
        <p:nvSpPr>
          <p:cNvPr id="4" name="Slide Number Placeholder 3"/>
          <p:cNvSpPr>
            <a:spLocks noGrp="1"/>
          </p:cNvSpPr>
          <p:nvPr>
            <p:ph type="sldNum" sz="quarter" idx="5"/>
          </p:nvPr>
        </p:nvSpPr>
        <p:spPr/>
        <p:txBody>
          <a:bodyPr/>
          <a:lstStyle/>
          <a:p>
            <a:fld id="{D1962193-ACCC-4FEA-ACDC-57A74BCF6307}" type="slidenum">
              <a:rPr lang="en-IN" smtClean="0"/>
              <a:t>18</a:t>
            </a:fld>
            <a:endParaRPr lang="en-IN"/>
          </a:p>
        </p:txBody>
      </p:sp>
    </p:spTree>
    <p:extLst>
      <p:ext uri="{BB962C8B-B14F-4D97-AF65-F5344CB8AC3E}">
        <p14:creationId xmlns:p14="http://schemas.microsoft.com/office/powerpoint/2010/main" val="163350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4A2D-98EB-4FCE-A7CD-ABAA57EEE3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027292E-4FD7-47DD-91AC-692EF0CF79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F3C7BB-36B8-4B5F-B64D-BB61A2611131}"/>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5" name="Footer Placeholder 4">
            <a:extLst>
              <a:ext uri="{FF2B5EF4-FFF2-40B4-BE49-F238E27FC236}">
                <a16:creationId xmlns:a16="http://schemas.microsoft.com/office/drawing/2014/main" id="{07D19ED8-F883-4F95-B9B1-C596E87AA3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FC832C-DAA5-4C90-8348-6D7A661F0A85}"/>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359559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D97A-FB68-4989-889B-E351669F1D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DA100A-991B-472D-9647-2B5C45AABD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DEED10-52F3-409B-9C6D-D038532C94B1}"/>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5" name="Footer Placeholder 4">
            <a:extLst>
              <a:ext uri="{FF2B5EF4-FFF2-40B4-BE49-F238E27FC236}">
                <a16:creationId xmlns:a16="http://schemas.microsoft.com/office/drawing/2014/main" id="{00678F43-1032-4EB7-BE90-55C1DC2E16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261E48-0594-4C87-9B01-23096273C05C}"/>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2025086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C387DC-AE26-4BAC-9B18-CA6503215A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734507-A95E-43B8-A93C-5987E7944E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D82C00-B3BF-4EDF-B33C-64EBE2A0202B}"/>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5" name="Footer Placeholder 4">
            <a:extLst>
              <a:ext uri="{FF2B5EF4-FFF2-40B4-BE49-F238E27FC236}">
                <a16:creationId xmlns:a16="http://schemas.microsoft.com/office/drawing/2014/main" id="{0968F16B-08BC-4BB0-9F7B-98E281F5DB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CF093F-60F2-4FB5-A807-9B7DA08389DC}"/>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219966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EB202-0800-45FE-A09E-1A4D426E91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7C5CB3-453A-43A5-B58F-3878EFDACF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E1FEE3-9BC5-4F4C-922F-EF3E7276E91F}"/>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5" name="Footer Placeholder 4">
            <a:extLst>
              <a:ext uri="{FF2B5EF4-FFF2-40B4-BE49-F238E27FC236}">
                <a16:creationId xmlns:a16="http://schemas.microsoft.com/office/drawing/2014/main" id="{545611DE-15EA-4ACB-BF9F-25C303C40B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20A316-E103-40C0-BC43-7F4D0C83EE46}"/>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1383547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5E2F-779A-4CD9-9D98-73E5C94F4D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04FFCAB-3FA4-4898-A796-BE9439A10C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01AEB-0B94-4689-B6C6-FCC4826EB859}"/>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5" name="Footer Placeholder 4">
            <a:extLst>
              <a:ext uri="{FF2B5EF4-FFF2-40B4-BE49-F238E27FC236}">
                <a16:creationId xmlns:a16="http://schemas.microsoft.com/office/drawing/2014/main" id="{41DCE3E5-26EE-4733-88C9-8F035B7286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24AE1D-D65A-4F75-B391-63D2E6B33C28}"/>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1069221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2F7B-C81D-4717-98BF-4896DBB851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8D5AF0-E794-440A-81D5-DEC4643C8A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383A52-21B6-473E-93B2-D771E6AB9B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E9A02F-26EB-4AF4-96E0-7FE9672D86EA}"/>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6" name="Footer Placeholder 5">
            <a:extLst>
              <a:ext uri="{FF2B5EF4-FFF2-40B4-BE49-F238E27FC236}">
                <a16:creationId xmlns:a16="http://schemas.microsoft.com/office/drawing/2014/main" id="{D3A7ED91-2F54-4AEA-A549-53CA7DD2EE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C70DEC-AC29-4379-8A42-F3DCAF502C2D}"/>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380309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4FA5-6651-418A-9578-420B765A3E2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46AE8E-93D8-49CB-992C-F0D33F9ED1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DC72F-AE39-4B28-9213-F1F3900A4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5BA3203-4BA2-46A0-AA38-3948E13F46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BF60CA-1593-412A-9FFD-52C4DA75F8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2D4CFD7-189E-49AD-88F6-2F599B7D920B}"/>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8" name="Footer Placeholder 7">
            <a:extLst>
              <a:ext uri="{FF2B5EF4-FFF2-40B4-BE49-F238E27FC236}">
                <a16:creationId xmlns:a16="http://schemas.microsoft.com/office/drawing/2014/main" id="{AA35DF5A-B01D-40D9-B48C-D943CDEEC3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1E1A52-AFDA-4A17-9F5E-7E38CB5013B2}"/>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4169862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65C8-7D92-4709-B732-B58F8EC052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B4DFE3-1B6E-420F-868A-764C7B7D3B05}"/>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4" name="Footer Placeholder 3">
            <a:extLst>
              <a:ext uri="{FF2B5EF4-FFF2-40B4-BE49-F238E27FC236}">
                <a16:creationId xmlns:a16="http://schemas.microsoft.com/office/drawing/2014/main" id="{2A1158A7-80C3-4284-8D17-62A79C8A478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5096D71-1B7C-4E5C-A613-276ED15C5345}"/>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2511065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951D0-32A8-4A4F-B095-CA35971BF59E}"/>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3" name="Footer Placeholder 2">
            <a:extLst>
              <a:ext uri="{FF2B5EF4-FFF2-40B4-BE49-F238E27FC236}">
                <a16:creationId xmlns:a16="http://schemas.microsoft.com/office/drawing/2014/main" id="{DC5EEC4C-9EEC-4A24-98F8-D5171B5B7E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CD39DA-F3EE-43A2-8C83-394DD9EADC71}"/>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275254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159A-0F22-4070-AC30-5010E7C627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D82B70-21D4-48B8-AD6D-5F0076BDF7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FA4490-D408-4DFD-BF7E-52F318D1D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804349-B83E-48B4-8302-2DCDE248DD05}"/>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6" name="Footer Placeholder 5">
            <a:extLst>
              <a:ext uri="{FF2B5EF4-FFF2-40B4-BE49-F238E27FC236}">
                <a16:creationId xmlns:a16="http://schemas.microsoft.com/office/drawing/2014/main" id="{BB172734-2DE2-4712-92E8-A0D3BF13A8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7D702B-67EC-4F6B-B5A4-8DEF53BC1C09}"/>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2013875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5F64-0202-40BB-B5BB-5684A881CD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4B7647-7AE5-4FA2-98D9-6A80A7E81D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91F4DC-1BDC-4414-AF8B-277733C79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603A9-8DE9-4A96-A666-41C37382FF1A}"/>
              </a:ext>
            </a:extLst>
          </p:cNvPr>
          <p:cNvSpPr>
            <a:spLocks noGrp="1"/>
          </p:cNvSpPr>
          <p:nvPr>
            <p:ph type="dt" sz="half" idx="10"/>
          </p:nvPr>
        </p:nvSpPr>
        <p:spPr/>
        <p:txBody>
          <a:bodyPr/>
          <a:lstStyle/>
          <a:p>
            <a:fld id="{47FD30B0-D596-4377-94CA-D6D4286E03BE}" type="datetimeFigureOut">
              <a:rPr lang="en-IN" smtClean="0"/>
              <a:t>09-01-2022</a:t>
            </a:fld>
            <a:endParaRPr lang="en-IN"/>
          </a:p>
        </p:txBody>
      </p:sp>
      <p:sp>
        <p:nvSpPr>
          <p:cNvPr id="6" name="Footer Placeholder 5">
            <a:extLst>
              <a:ext uri="{FF2B5EF4-FFF2-40B4-BE49-F238E27FC236}">
                <a16:creationId xmlns:a16="http://schemas.microsoft.com/office/drawing/2014/main" id="{942A40C9-9B05-4017-8DDE-E31C41730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B61ED5-3586-4748-B6B2-415D0642A8B5}"/>
              </a:ext>
            </a:extLst>
          </p:cNvPr>
          <p:cNvSpPr>
            <a:spLocks noGrp="1"/>
          </p:cNvSpPr>
          <p:nvPr>
            <p:ph type="sldNum" sz="quarter" idx="12"/>
          </p:nvPr>
        </p:nvSpPr>
        <p:spPr/>
        <p:txBody>
          <a:bodyPr/>
          <a:lstStyle/>
          <a:p>
            <a:fld id="{69362C2C-EB9D-4312-A132-F0658BB3D062}" type="slidenum">
              <a:rPr lang="en-IN" smtClean="0"/>
              <a:t>‹#›</a:t>
            </a:fld>
            <a:endParaRPr lang="en-IN"/>
          </a:p>
        </p:txBody>
      </p:sp>
    </p:spTree>
    <p:extLst>
      <p:ext uri="{BB962C8B-B14F-4D97-AF65-F5344CB8AC3E}">
        <p14:creationId xmlns:p14="http://schemas.microsoft.com/office/powerpoint/2010/main" val="327802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5310E-7219-4271-8593-8271A47963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98121F-9A28-460B-8C53-E3F13BEC29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03AEFE-AC55-4846-83D2-9BB39E1ECA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D30B0-D596-4377-94CA-D6D4286E03BE}" type="datetimeFigureOut">
              <a:rPr lang="en-IN" smtClean="0"/>
              <a:t>09-01-2022</a:t>
            </a:fld>
            <a:endParaRPr lang="en-IN"/>
          </a:p>
        </p:txBody>
      </p:sp>
      <p:sp>
        <p:nvSpPr>
          <p:cNvPr id="5" name="Footer Placeholder 4">
            <a:extLst>
              <a:ext uri="{FF2B5EF4-FFF2-40B4-BE49-F238E27FC236}">
                <a16:creationId xmlns:a16="http://schemas.microsoft.com/office/drawing/2014/main" id="{EF4FA712-3E0F-4416-9447-0B2197B50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23426A-B2D0-4D52-91DE-CCDDCD4EA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362C2C-EB9D-4312-A132-F0658BB3D062}" type="slidenum">
              <a:rPr lang="en-IN" smtClean="0"/>
              <a:t>‹#›</a:t>
            </a:fld>
            <a:endParaRPr lang="en-IN"/>
          </a:p>
        </p:txBody>
      </p:sp>
    </p:spTree>
    <p:extLst>
      <p:ext uri="{BB962C8B-B14F-4D97-AF65-F5344CB8AC3E}">
        <p14:creationId xmlns:p14="http://schemas.microsoft.com/office/powerpoint/2010/main" val="2464179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DDCE-F24F-48C5-8DFC-B93F4F2485AC}"/>
              </a:ext>
            </a:extLst>
          </p:cNvPr>
          <p:cNvSpPr>
            <a:spLocks noGrp="1"/>
          </p:cNvSpPr>
          <p:nvPr>
            <p:ph type="ctrTitle"/>
          </p:nvPr>
        </p:nvSpPr>
        <p:spPr>
          <a:xfrm>
            <a:off x="1523999" y="507601"/>
            <a:ext cx="9144000" cy="1456824"/>
          </a:xfrm>
        </p:spPr>
        <p:txBody>
          <a:bodyPr>
            <a:normAutofit fontScale="90000"/>
          </a:bodyPr>
          <a:lstStyle/>
          <a:p>
            <a:r>
              <a:rPr lang="en-IN" dirty="0"/>
              <a:t>Breast Cancer Detection with CNN</a:t>
            </a:r>
          </a:p>
        </p:txBody>
      </p:sp>
      <p:sp>
        <p:nvSpPr>
          <p:cNvPr id="3" name="Subtitle 2">
            <a:extLst>
              <a:ext uri="{FF2B5EF4-FFF2-40B4-BE49-F238E27FC236}">
                <a16:creationId xmlns:a16="http://schemas.microsoft.com/office/drawing/2014/main" id="{97924C7E-8C58-4F28-8AA0-6F1B0651ADF1}"/>
              </a:ext>
            </a:extLst>
          </p:cNvPr>
          <p:cNvSpPr>
            <a:spLocks noGrp="1"/>
          </p:cNvSpPr>
          <p:nvPr>
            <p:ph type="subTitle" idx="1"/>
          </p:nvPr>
        </p:nvSpPr>
        <p:spPr>
          <a:xfrm>
            <a:off x="4775018" y="5179423"/>
            <a:ext cx="3139077" cy="1678577"/>
          </a:xfrm>
        </p:spPr>
        <p:txBody>
          <a:bodyPr>
            <a:normAutofit/>
          </a:bodyPr>
          <a:lstStyle/>
          <a:p>
            <a:r>
              <a:rPr lang="en-IN" sz="1800" dirty="0"/>
              <a:t>By A S Krishnapriya</a:t>
            </a:r>
          </a:p>
          <a:p>
            <a:r>
              <a:rPr lang="en-IN" sz="1800" dirty="0"/>
              <a:t>PGDM-Finance</a:t>
            </a:r>
          </a:p>
        </p:txBody>
      </p:sp>
      <p:pic>
        <p:nvPicPr>
          <p:cNvPr id="5" name="Picture 4">
            <a:extLst>
              <a:ext uri="{FF2B5EF4-FFF2-40B4-BE49-F238E27FC236}">
                <a16:creationId xmlns:a16="http://schemas.microsoft.com/office/drawing/2014/main" id="{8CDE3985-D454-48FE-8E52-C32983665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467" y="2645582"/>
            <a:ext cx="2275297" cy="1921541"/>
          </a:xfrm>
          <a:prstGeom prst="rect">
            <a:avLst/>
          </a:prstGeom>
        </p:spPr>
      </p:pic>
      <p:sp>
        <p:nvSpPr>
          <p:cNvPr id="7" name="TextBox 6">
            <a:extLst>
              <a:ext uri="{FF2B5EF4-FFF2-40B4-BE49-F238E27FC236}">
                <a16:creationId xmlns:a16="http://schemas.microsoft.com/office/drawing/2014/main" id="{697DA949-813F-4DB7-BE6F-99C41ED61D2B}"/>
              </a:ext>
            </a:extLst>
          </p:cNvPr>
          <p:cNvSpPr txBox="1"/>
          <p:nvPr/>
        </p:nvSpPr>
        <p:spPr>
          <a:xfrm>
            <a:off x="2517139" y="1964425"/>
            <a:ext cx="7471954" cy="461665"/>
          </a:xfrm>
          <a:prstGeom prst="rect">
            <a:avLst/>
          </a:prstGeom>
          <a:noFill/>
        </p:spPr>
        <p:txBody>
          <a:bodyPr wrap="square" rtlCol="0">
            <a:spAutoFit/>
          </a:bodyPr>
          <a:lstStyle/>
          <a:p>
            <a:r>
              <a:rPr lang="en-IN" sz="2400" i="1" dirty="0"/>
              <a:t>Dissertation Done under the guidance of </a:t>
            </a:r>
            <a:r>
              <a:rPr lang="en-IN" sz="2400" i="1" dirty="0" err="1"/>
              <a:t>Dr.</a:t>
            </a:r>
            <a:r>
              <a:rPr lang="en-IN" sz="2400" i="1" dirty="0"/>
              <a:t> Rakesh Nigam</a:t>
            </a:r>
          </a:p>
        </p:txBody>
      </p:sp>
    </p:spTree>
    <p:extLst>
      <p:ext uri="{BB962C8B-B14F-4D97-AF65-F5344CB8AC3E}">
        <p14:creationId xmlns:p14="http://schemas.microsoft.com/office/powerpoint/2010/main" val="188785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6DCD96-DD3B-435A-863A-C879F1796C43}"/>
              </a:ext>
            </a:extLst>
          </p:cNvPr>
          <p:cNvPicPr>
            <a:picLocks noChangeAspect="1"/>
          </p:cNvPicPr>
          <p:nvPr/>
        </p:nvPicPr>
        <p:blipFill>
          <a:blip r:embed="rId2"/>
          <a:stretch>
            <a:fillRect/>
          </a:stretch>
        </p:blipFill>
        <p:spPr>
          <a:xfrm>
            <a:off x="6706603" y="3853543"/>
            <a:ext cx="5643581" cy="2965814"/>
          </a:xfrm>
          <a:prstGeom prst="rect">
            <a:avLst/>
          </a:prstGeom>
        </p:spPr>
      </p:pic>
      <p:sp>
        <p:nvSpPr>
          <p:cNvPr id="2" name="Title 1">
            <a:extLst>
              <a:ext uri="{FF2B5EF4-FFF2-40B4-BE49-F238E27FC236}">
                <a16:creationId xmlns:a16="http://schemas.microsoft.com/office/drawing/2014/main" id="{7844DDD3-62A9-4CBB-9CBC-0B04885C1899}"/>
              </a:ext>
            </a:extLst>
          </p:cNvPr>
          <p:cNvSpPr>
            <a:spLocks noGrp="1"/>
          </p:cNvSpPr>
          <p:nvPr>
            <p:ph type="title"/>
          </p:nvPr>
        </p:nvSpPr>
        <p:spPr/>
        <p:txBody>
          <a:bodyPr/>
          <a:lstStyle/>
          <a:p>
            <a:r>
              <a:rPr lang="en-IN" dirty="0"/>
              <a:t>Deep Neural Networks</a:t>
            </a:r>
          </a:p>
        </p:txBody>
      </p:sp>
      <p:sp>
        <p:nvSpPr>
          <p:cNvPr id="3" name="Content Placeholder 2">
            <a:extLst>
              <a:ext uri="{FF2B5EF4-FFF2-40B4-BE49-F238E27FC236}">
                <a16:creationId xmlns:a16="http://schemas.microsoft.com/office/drawing/2014/main" id="{56B9F94E-BEAE-4A3F-993E-9F058A1BCAB1}"/>
              </a:ext>
            </a:extLst>
          </p:cNvPr>
          <p:cNvSpPr>
            <a:spLocks noGrp="1"/>
          </p:cNvSpPr>
          <p:nvPr>
            <p:ph idx="1"/>
          </p:nvPr>
        </p:nvSpPr>
        <p:spPr>
          <a:xfrm>
            <a:off x="838200" y="1825625"/>
            <a:ext cx="5601789" cy="4858795"/>
          </a:xfrm>
        </p:spPr>
        <p:txBody>
          <a:bodyPr>
            <a:normAutofit/>
          </a:bodyPr>
          <a:lstStyle/>
          <a:p>
            <a:r>
              <a:rPr lang="en-IN" sz="2400" dirty="0"/>
              <a:t>The kindergarten problem : classification of Living and Non-Living things.</a:t>
            </a:r>
          </a:p>
          <a:p>
            <a:endParaRPr lang="en-IN" sz="2400" dirty="0"/>
          </a:p>
          <a:p>
            <a:r>
              <a:rPr lang="en-IN" sz="2400" dirty="0"/>
              <a:t>W is the weight, or coefficient of the input term, b acts like the intercept term in the linear equation.</a:t>
            </a:r>
          </a:p>
          <a:p>
            <a:r>
              <a:rPr lang="en-IN" sz="2400" dirty="0"/>
              <a:t>The weights are updated  based on the amount of change between y and the predicted output </a:t>
            </a:r>
            <a:r>
              <a:rPr lang="en-IN" sz="2400" dirty="0" err="1"/>
              <a:t>i.e</a:t>
            </a:r>
            <a:r>
              <a:rPr lang="en-IN" sz="2400" dirty="0"/>
              <a:t> a gradient is calculated, and this is termed as backpropagation.</a:t>
            </a:r>
          </a:p>
        </p:txBody>
      </p:sp>
      <p:pic>
        <p:nvPicPr>
          <p:cNvPr id="5" name="Picture 4">
            <a:extLst>
              <a:ext uri="{FF2B5EF4-FFF2-40B4-BE49-F238E27FC236}">
                <a16:creationId xmlns:a16="http://schemas.microsoft.com/office/drawing/2014/main" id="{3644BB63-FF17-41B3-8BDB-E41357D42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676" y="1825625"/>
            <a:ext cx="5467214" cy="1396101"/>
          </a:xfrm>
          <a:prstGeom prst="rect">
            <a:avLst/>
          </a:prstGeom>
        </p:spPr>
      </p:pic>
    </p:spTree>
    <p:extLst>
      <p:ext uri="{BB962C8B-B14F-4D97-AF65-F5344CB8AC3E}">
        <p14:creationId xmlns:p14="http://schemas.microsoft.com/office/powerpoint/2010/main" val="305041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A20A28-EABB-4DB0-8366-0FA66A96B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88" y="2890562"/>
            <a:ext cx="5918512" cy="3830018"/>
          </a:xfrm>
          <a:prstGeom prst="rect">
            <a:avLst/>
          </a:prstGeom>
        </p:spPr>
      </p:pic>
      <p:sp>
        <p:nvSpPr>
          <p:cNvPr id="2" name="Title 1">
            <a:extLst>
              <a:ext uri="{FF2B5EF4-FFF2-40B4-BE49-F238E27FC236}">
                <a16:creationId xmlns:a16="http://schemas.microsoft.com/office/drawing/2014/main" id="{31D284B7-19D2-47DC-92AD-CDA6507BABA2}"/>
              </a:ext>
            </a:extLst>
          </p:cNvPr>
          <p:cNvSpPr>
            <a:spLocks noGrp="1"/>
          </p:cNvSpPr>
          <p:nvPr>
            <p:ph type="title"/>
          </p:nvPr>
        </p:nvSpPr>
        <p:spPr>
          <a:xfrm>
            <a:off x="483950" y="92264"/>
            <a:ext cx="10515600" cy="1325563"/>
          </a:xfrm>
        </p:spPr>
        <p:txBody>
          <a:bodyPr/>
          <a:lstStyle/>
          <a:p>
            <a:r>
              <a:rPr lang="en-IN" dirty="0"/>
              <a:t>Activation Functions</a:t>
            </a:r>
          </a:p>
        </p:txBody>
      </p:sp>
      <p:sp>
        <p:nvSpPr>
          <p:cNvPr id="8" name="TextBox 7">
            <a:extLst>
              <a:ext uri="{FF2B5EF4-FFF2-40B4-BE49-F238E27FC236}">
                <a16:creationId xmlns:a16="http://schemas.microsoft.com/office/drawing/2014/main" id="{1AD10886-D9A4-4035-BE8E-BA0C9D5594C6}"/>
              </a:ext>
            </a:extLst>
          </p:cNvPr>
          <p:cNvSpPr txBox="1"/>
          <p:nvPr/>
        </p:nvSpPr>
        <p:spPr>
          <a:xfrm>
            <a:off x="918090" y="1182402"/>
            <a:ext cx="6148916" cy="3416320"/>
          </a:xfrm>
          <a:prstGeom prst="rect">
            <a:avLst/>
          </a:prstGeom>
          <a:noFill/>
        </p:spPr>
        <p:txBody>
          <a:bodyPr wrap="square" rtlCol="0">
            <a:spAutoFit/>
          </a:bodyPr>
          <a:lstStyle/>
          <a:p>
            <a:r>
              <a:rPr lang="en-US" sz="2400" b="1" dirty="0"/>
              <a:t>An activation function </a:t>
            </a:r>
            <a:r>
              <a:rPr lang="en-US" sz="2400" dirty="0"/>
              <a:t>or a transfer function is used to get the output from a perceptron. It transforms the output to within a range of 0 to 1 or -1 to 1. There are broadly two types Linear</a:t>
            </a:r>
          </a:p>
          <a:p>
            <a:r>
              <a:rPr lang="en-US" sz="2400" dirty="0"/>
              <a:t>and Non-Linear Activation functions.</a:t>
            </a:r>
          </a:p>
          <a:p>
            <a:endParaRPr lang="en-US" sz="2400" dirty="0"/>
          </a:p>
          <a:p>
            <a:endParaRPr lang="en-US" sz="2400" dirty="0"/>
          </a:p>
          <a:p>
            <a:endParaRPr lang="en-US" sz="2400" dirty="0"/>
          </a:p>
          <a:p>
            <a:endParaRPr lang="en-IN" sz="2400" dirty="0"/>
          </a:p>
        </p:txBody>
      </p:sp>
      <p:pic>
        <p:nvPicPr>
          <p:cNvPr id="14" name="Picture 13">
            <a:extLst>
              <a:ext uri="{FF2B5EF4-FFF2-40B4-BE49-F238E27FC236}">
                <a16:creationId xmlns:a16="http://schemas.microsoft.com/office/drawing/2014/main" id="{62342B8B-49B9-4CB0-B358-1E99C9045848}"/>
              </a:ext>
            </a:extLst>
          </p:cNvPr>
          <p:cNvPicPr>
            <a:picLocks noChangeAspect="1"/>
          </p:cNvPicPr>
          <p:nvPr/>
        </p:nvPicPr>
        <p:blipFill rotWithShape="1">
          <a:blip r:embed="rId3">
            <a:extLst>
              <a:ext uri="{28A0092B-C50C-407E-A947-70E740481C1C}">
                <a14:useLocalDpi xmlns:a14="http://schemas.microsoft.com/office/drawing/2010/main" val="0"/>
              </a:ext>
            </a:extLst>
          </a:blip>
          <a:srcRect r="19269" b="-738"/>
          <a:stretch/>
        </p:blipFill>
        <p:spPr>
          <a:xfrm>
            <a:off x="7367451" y="271745"/>
            <a:ext cx="4824549" cy="4533826"/>
          </a:xfrm>
          <a:prstGeom prst="rect">
            <a:avLst/>
          </a:prstGeom>
        </p:spPr>
      </p:pic>
    </p:spTree>
    <p:extLst>
      <p:ext uri="{BB962C8B-B14F-4D97-AF65-F5344CB8AC3E}">
        <p14:creationId xmlns:p14="http://schemas.microsoft.com/office/powerpoint/2010/main" val="1154490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A92DA6-12B8-42B0-B8EF-18D7DCBF5C02}"/>
              </a:ext>
            </a:extLst>
          </p:cNvPr>
          <p:cNvPicPr>
            <a:picLocks noChangeAspect="1"/>
          </p:cNvPicPr>
          <p:nvPr/>
        </p:nvPicPr>
        <p:blipFill>
          <a:blip r:embed="rId2"/>
          <a:stretch>
            <a:fillRect/>
          </a:stretch>
        </p:blipFill>
        <p:spPr>
          <a:xfrm>
            <a:off x="5803167" y="3169076"/>
            <a:ext cx="3420260" cy="1281305"/>
          </a:xfrm>
          <a:prstGeom prst="rect">
            <a:avLst/>
          </a:prstGeom>
        </p:spPr>
      </p:pic>
      <p:pic>
        <p:nvPicPr>
          <p:cNvPr id="4" name="Picture 3">
            <a:extLst>
              <a:ext uri="{FF2B5EF4-FFF2-40B4-BE49-F238E27FC236}">
                <a16:creationId xmlns:a16="http://schemas.microsoft.com/office/drawing/2014/main" id="{C4AC23F5-C1CF-4A46-AF31-F9ED87CA6821}"/>
              </a:ext>
            </a:extLst>
          </p:cNvPr>
          <p:cNvPicPr>
            <a:picLocks noChangeAspect="1"/>
          </p:cNvPicPr>
          <p:nvPr/>
        </p:nvPicPr>
        <p:blipFill>
          <a:blip r:embed="rId3"/>
          <a:stretch>
            <a:fillRect/>
          </a:stretch>
        </p:blipFill>
        <p:spPr>
          <a:xfrm>
            <a:off x="0" y="4001294"/>
            <a:ext cx="5343790" cy="2752455"/>
          </a:xfrm>
          <a:prstGeom prst="rect">
            <a:avLst/>
          </a:prstGeom>
        </p:spPr>
      </p:pic>
      <p:sp>
        <p:nvSpPr>
          <p:cNvPr id="2" name="Title 1">
            <a:extLst>
              <a:ext uri="{FF2B5EF4-FFF2-40B4-BE49-F238E27FC236}">
                <a16:creationId xmlns:a16="http://schemas.microsoft.com/office/drawing/2014/main" id="{F2929F20-A053-46C8-8B08-F6A534143FCB}"/>
              </a:ext>
            </a:extLst>
          </p:cNvPr>
          <p:cNvSpPr>
            <a:spLocks noGrp="1"/>
          </p:cNvSpPr>
          <p:nvPr>
            <p:ph type="title"/>
          </p:nvPr>
        </p:nvSpPr>
        <p:spPr/>
        <p:txBody>
          <a:bodyPr/>
          <a:lstStyle/>
          <a:p>
            <a:r>
              <a:rPr lang="en-IN" dirty="0"/>
              <a:t>Sigmoid and </a:t>
            </a:r>
            <a:r>
              <a:rPr lang="en-IN" dirty="0" err="1"/>
              <a:t>Softmax</a:t>
            </a:r>
            <a:r>
              <a:rPr lang="en-IN" dirty="0"/>
              <a:t> functions</a:t>
            </a:r>
          </a:p>
        </p:txBody>
      </p:sp>
      <p:sp>
        <p:nvSpPr>
          <p:cNvPr id="3" name="Content Placeholder 2">
            <a:extLst>
              <a:ext uri="{FF2B5EF4-FFF2-40B4-BE49-F238E27FC236}">
                <a16:creationId xmlns:a16="http://schemas.microsoft.com/office/drawing/2014/main" id="{77D3D16C-8971-4E0B-95DC-E5D99433DA75}"/>
              </a:ext>
            </a:extLst>
          </p:cNvPr>
          <p:cNvSpPr>
            <a:spLocks noGrp="1"/>
          </p:cNvSpPr>
          <p:nvPr>
            <p:ph idx="1"/>
          </p:nvPr>
        </p:nvSpPr>
        <p:spPr>
          <a:xfrm>
            <a:off x="459377" y="1577431"/>
            <a:ext cx="10515600" cy="4351338"/>
          </a:xfrm>
        </p:spPr>
        <p:txBody>
          <a:bodyPr/>
          <a:lstStyle/>
          <a:p>
            <a:r>
              <a:rPr lang="en-US" sz="2400" dirty="0"/>
              <a:t>This is a differentiable monotonic function. When plotted it takes the form of an S and is used for getting probabilities as the output lies between 0 and 1. The </a:t>
            </a:r>
            <a:r>
              <a:rPr lang="en-US" sz="2400" dirty="0" err="1"/>
              <a:t>softmax</a:t>
            </a:r>
            <a:r>
              <a:rPr lang="en-US" sz="2400" dirty="0"/>
              <a:t> function which is used in this study is a </a:t>
            </a:r>
            <a:r>
              <a:rPr lang="en-US" sz="2400" dirty="0" err="1"/>
              <a:t>generalised</a:t>
            </a:r>
            <a:r>
              <a:rPr lang="en-US" sz="2400" dirty="0"/>
              <a:t> form of this function.</a:t>
            </a:r>
          </a:p>
          <a:p>
            <a:r>
              <a:rPr lang="en-US" sz="2400" dirty="0"/>
              <a:t>The </a:t>
            </a:r>
            <a:r>
              <a:rPr lang="en-US" sz="2400" dirty="0" err="1"/>
              <a:t>softmax</a:t>
            </a:r>
            <a:r>
              <a:rPr lang="en-US" sz="2400" dirty="0"/>
              <a:t> function is special in the sense that given an input of vectors of real numbers it gives us an output of real numbers such that the values in the output vector sum up to 1.</a:t>
            </a:r>
          </a:p>
          <a:p>
            <a:r>
              <a:rPr lang="en-US" sz="2400" dirty="0"/>
              <a:t> The derivative of the </a:t>
            </a:r>
            <a:r>
              <a:rPr lang="en-US" sz="2400" dirty="0" err="1"/>
              <a:t>softmax</a:t>
            </a:r>
            <a:r>
              <a:rPr lang="en-US" sz="2400" dirty="0"/>
              <a:t> function is :</a:t>
            </a:r>
          </a:p>
        </p:txBody>
      </p:sp>
    </p:spTree>
    <p:extLst>
      <p:ext uri="{BB962C8B-B14F-4D97-AF65-F5344CB8AC3E}">
        <p14:creationId xmlns:p14="http://schemas.microsoft.com/office/powerpoint/2010/main" val="131643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8819-0387-490A-8993-7D0CD1003EAA}"/>
              </a:ext>
            </a:extLst>
          </p:cNvPr>
          <p:cNvSpPr>
            <a:spLocks noGrp="1"/>
          </p:cNvSpPr>
          <p:nvPr>
            <p:ph type="title"/>
          </p:nvPr>
        </p:nvSpPr>
        <p:spPr/>
        <p:txBody>
          <a:bodyPr/>
          <a:lstStyle/>
          <a:p>
            <a:r>
              <a:rPr lang="en-IN" dirty="0"/>
              <a:t>The Loss function</a:t>
            </a:r>
          </a:p>
        </p:txBody>
      </p:sp>
      <p:pic>
        <p:nvPicPr>
          <p:cNvPr id="16" name="Picture 15">
            <a:extLst>
              <a:ext uri="{FF2B5EF4-FFF2-40B4-BE49-F238E27FC236}">
                <a16:creationId xmlns:a16="http://schemas.microsoft.com/office/drawing/2014/main" id="{29BD3E80-FD12-4DC7-B326-B9DA6BB32E21}"/>
              </a:ext>
            </a:extLst>
          </p:cNvPr>
          <p:cNvPicPr>
            <a:picLocks noChangeAspect="1"/>
          </p:cNvPicPr>
          <p:nvPr/>
        </p:nvPicPr>
        <p:blipFill>
          <a:blip r:embed="rId2"/>
          <a:stretch>
            <a:fillRect/>
          </a:stretch>
        </p:blipFill>
        <p:spPr>
          <a:xfrm>
            <a:off x="0" y="3576210"/>
            <a:ext cx="4672597" cy="3121009"/>
          </a:xfrm>
          <a:prstGeom prst="rect">
            <a:avLst/>
          </a:prstGeom>
        </p:spPr>
      </p:pic>
      <p:sp>
        <p:nvSpPr>
          <p:cNvPr id="19" name="Content Placeholder 18">
            <a:extLst>
              <a:ext uri="{FF2B5EF4-FFF2-40B4-BE49-F238E27FC236}">
                <a16:creationId xmlns:a16="http://schemas.microsoft.com/office/drawing/2014/main" id="{E8EC2533-E0D8-45B6-B6E7-777E9C9BFEFA}"/>
              </a:ext>
            </a:extLst>
          </p:cNvPr>
          <p:cNvSpPr>
            <a:spLocks noGrp="1"/>
          </p:cNvSpPr>
          <p:nvPr>
            <p:ph idx="1"/>
          </p:nvPr>
        </p:nvSpPr>
        <p:spPr/>
        <p:txBody>
          <a:bodyPr>
            <a:normAutofit/>
          </a:bodyPr>
          <a:lstStyle/>
          <a:p>
            <a:r>
              <a:rPr lang="en-US" sz="2400" dirty="0"/>
              <a:t>The </a:t>
            </a:r>
            <a:r>
              <a:rPr lang="en-US" sz="2400" dirty="0" err="1"/>
              <a:t>softmax</a:t>
            </a:r>
            <a:r>
              <a:rPr lang="en-US" sz="2400" dirty="0"/>
              <a:t> function is often used with the negative log likelihood function as the Loss </a:t>
            </a:r>
            <a:r>
              <a:rPr lang="en-IN" sz="2400" dirty="0"/>
              <a:t>function in ML models.</a:t>
            </a:r>
          </a:p>
          <a:p>
            <a:r>
              <a:rPr lang="en-IN" sz="2400" dirty="0"/>
              <a:t>During Backpropagation, the loss function </a:t>
            </a:r>
            <a:r>
              <a:rPr lang="en-IN" sz="2400" i="1" dirty="0"/>
              <a:t>L </a:t>
            </a:r>
            <a:r>
              <a:rPr lang="en-IN" sz="2400" dirty="0"/>
              <a:t> needs to be differentiated with respect to the output function(classifier), </a:t>
            </a:r>
            <a:r>
              <a:rPr lang="en-IN" sz="2400" i="1" dirty="0"/>
              <a:t>f .</a:t>
            </a:r>
            <a:r>
              <a:rPr lang="en-IN" sz="2400" dirty="0"/>
              <a:t> In the equations below the final steps in obtaining the derivative are shown, and </a:t>
            </a:r>
            <a:r>
              <a:rPr lang="en-IN" sz="2400" i="1" dirty="0"/>
              <a:t>P </a:t>
            </a:r>
            <a:r>
              <a:rPr lang="en-IN" sz="2400" dirty="0"/>
              <a:t> is the </a:t>
            </a:r>
            <a:r>
              <a:rPr lang="en-IN" sz="2400" dirty="0" err="1"/>
              <a:t>softmax</a:t>
            </a:r>
            <a:r>
              <a:rPr lang="en-IN" sz="2400" dirty="0"/>
              <a:t> </a:t>
            </a:r>
            <a:r>
              <a:rPr lang="en-IN" sz="2400" dirty="0" err="1"/>
              <a:t>ouput</a:t>
            </a:r>
            <a:r>
              <a:rPr lang="en-IN" sz="2400" dirty="0"/>
              <a:t>.</a:t>
            </a:r>
          </a:p>
          <a:p>
            <a:pPr marL="0" indent="0">
              <a:buNone/>
            </a:pPr>
            <a:endParaRPr lang="en-IN" sz="2400" dirty="0"/>
          </a:p>
        </p:txBody>
      </p:sp>
      <p:pic>
        <p:nvPicPr>
          <p:cNvPr id="20" name="Picture 19">
            <a:extLst>
              <a:ext uri="{FF2B5EF4-FFF2-40B4-BE49-F238E27FC236}">
                <a16:creationId xmlns:a16="http://schemas.microsoft.com/office/drawing/2014/main" id="{F55A92BF-6D55-4C8B-A6E5-E5D9CBDBFAF3}"/>
              </a:ext>
            </a:extLst>
          </p:cNvPr>
          <p:cNvPicPr>
            <a:picLocks noChangeAspect="1"/>
          </p:cNvPicPr>
          <p:nvPr/>
        </p:nvPicPr>
        <p:blipFill>
          <a:blip r:embed="rId3"/>
          <a:stretch>
            <a:fillRect/>
          </a:stretch>
        </p:blipFill>
        <p:spPr>
          <a:xfrm>
            <a:off x="4332962" y="4350277"/>
            <a:ext cx="4040329" cy="2142598"/>
          </a:xfrm>
          <a:prstGeom prst="rect">
            <a:avLst/>
          </a:prstGeom>
        </p:spPr>
      </p:pic>
    </p:spTree>
    <p:extLst>
      <p:ext uri="{BB962C8B-B14F-4D97-AF65-F5344CB8AC3E}">
        <p14:creationId xmlns:p14="http://schemas.microsoft.com/office/powerpoint/2010/main" val="350357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21C7-955F-4295-A2BA-594D150F1609}"/>
              </a:ext>
            </a:extLst>
          </p:cNvPr>
          <p:cNvSpPr>
            <a:spLocks noGrp="1"/>
          </p:cNvSpPr>
          <p:nvPr>
            <p:ph type="title"/>
          </p:nvPr>
        </p:nvSpPr>
        <p:spPr/>
        <p:txBody>
          <a:bodyPr/>
          <a:lstStyle/>
          <a:p>
            <a:r>
              <a:rPr lang="en-IN" dirty="0"/>
              <a:t>Convolutional Neural Networks</a:t>
            </a:r>
          </a:p>
        </p:txBody>
      </p:sp>
      <p:sp>
        <p:nvSpPr>
          <p:cNvPr id="3" name="Content Placeholder 2">
            <a:extLst>
              <a:ext uri="{FF2B5EF4-FFF2-40B4-BE49-F238E27FC236}">
                <a16:creationId xmlns:a16="http://schemas.microsoft.com/office/drawing/2014/main" id="{9113B963-7DB0-4630-BA39-1CB96A8B40A4}"/>
              </a:ext>
            </a:extLst>
          </p:cNvPr>
          <p:cNvSpPr>
            <a:spLocks noGrp="1"/>
          </p:cNvSpPr>
          <p:nvPr>
            <p:ph idx="1"/>
          </p:nvPr>
        </p:nvSpPr>
        <p:spPr>
          <a:xfrm>
            <a:off x="446314" y="1690688"/>
            <a:ext cx="6359434" cy="3931920"/>
          </a:xfrm>
        </p:spPr>
        <p:txBody>
          <a:bodyPr>
            <a:normAutofit/>
          </a:bodyPr>
          <a:lstStyle/>
          <a:p>
            <a:r>
              <a:rPr lang="en-US" sz="2400" dirty="0"/>
              <a:t>Digital images are actually huge matrices of numbers and each number corresponds to the brightness of a pixel. </a:t>
            </a:r>
          </a:p>
          <a:p>
            <a:r>
              <a:rPr lang="en-US" sz="2400" dirty="0"/>
              <a:t>In color images, the image is composed of three such matrices corresponding to the three color channels Red, Green and Blue (RGB). </a:t>
            </a:r>
          </a:p>
          <a:p>
            <a:r>
              <a:rPr lang="en-US" sz="2400" dirty="0"/>
              <a:t>For black and white images, only one matrix is required to store the image. </a:t>
            </a:r>
          </a:p>
          <a:p>
            <a:r>
              <a:rPr lang="en-US" sz="2400" dirty="0"/>
              <a:t>Each value stored in these matrices ranges from 0 to 255 (256 values fit in 1 byte).</a:t>
            </a:r>
            <a:endParaRPr lang="en-IN" sz="2400" dirty="0"/>
          </a:p>
        </p:txBody>
      </p:sp>
      <p:pic>
        <p:nvPicPr>
          <p:cNvPr id="4" name="Picture 3">
            <a:extLst>
              <a:ext uri="{FF2B5EF4-FFF2-40B4-BE49-F238E27FC236}">
                <a16:creationId xmlns:a16="http://schemas.microsoft.com/office/drawing/2014/main" id="{1CEEB70A-8A82-45BF-B7AD-A21F0FAE4E02}"/>
              </a:ext>
            </a:extLst>
          </p:cNvPr>
          <p:cNvPicPr>
            <a:picLocks noChangeAspect="1"/>
          </p:cNvPicPr>
          <p:nvPr/>
        </p:nvPicPr>
        <p:blipFill>
          <a:blip r:embed="rId2"/>
          <a:stretch>
            <a:fillRect/>
          </a:stretch>
        </p:blipFill>
        <p:spPr>
          <a:xfrm>
            <a:off x="6991843" y="1997665"/>
            <a:ext cx="5200157" cy="3514860"/>
          </a:xfrm>
          <a:prstGeom prst="rect">
            <a:avLst/>
          </a:prstGeom>
        </p:spPr>
      </p:pic>
    </p:spTree>
    <p:extLst>
      <p:ext uri="{BB962C8B-B14F-4D97-AF65-F5344CB8AC3E}">
        <p14:creationId xmlns:p14="http://schemas.microsoft.com/office/powerpoint/2010/main" val="2154917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44C8-BF93-4864-ABC3-784D44A1444A}"/>
              </a:ext>
            </a:extLst>
          </p:cNvPr>
          <p:cNvSpPr>
            <a:spLocks noGrp="1"/>
          </p:cNvSpPr>
          <p:nvPr>
            <p:ph type="title"/>
          </p:nvPr>
        </p:nvSpPr>
        <p:spPr/>
        <p:txBody>
          <a:bodyPr/>
          <a:lstStyle/>
          <a:p>
            <a:r>
              <a:rPr lang="en-IN" dirty="0"/>
              <a:t>Convolutional Neural Networks</a:t>
            </a:r>
          </a:p>
        </p:txBody>
      </p:sp>
      <p:sp>
        <p:nvSpPr>
          <p:cNvPr id="3" name="Content Placeholder 2">
            <a:extLst>
              <a:ext uri="{FF2B5EF4-FFF2-40B4-BE49-F238E27FC236}">
                <a16:creationId xmlns:a16="http://schemas.microsoft.com/office/drawing/2014/main" id="{F556A710-05BF-4D92-9625-11CB0D975D30}"/>
              </a:ext>
            </a:extLst>
          </p:cNvPr>
          <p:cNvSpPr>
            <a:spLocks noGrp="1"/>
          </p:cNvSpPr>
          <p:nvPr>
            <p:ph idx="1"/>
          </p:nvPr>
        </p:nvSpPr>
        <p:spPr>
          <a:xfrm>
            <a:off x="838199" y="1499054"/>
            <a:ext cx="10515599" cy="2641872"/>
          </a:xfrm>
        </p:spPr>
        <p:txBody>
          <a:bodyPr>
            <a:normAutofit lnSpcReduction="10000"/>
          </a:bodyPr>
          <a:lstStyle/>
          <a:p>
            <a:r>
              <a:rPr lang="en-IN" sz="2400" dirty="0"/>
              <a:t>A convolutional Neural Network can be considered a special type of neural network that can process images. </a:t>
            </a:r>
          </a:p>
          <a:p>
            <a:r>
              <a:rPr lang="en-IN" sz="2400" dirty="0"/>
              <a:t>The name arises due to the mathematical operation of convolution, forming the convolutional layer in the network architecture.</a:t>
            </a:r>
          </a:p>
          <a:p>
            <a:r>
              <a:rPr lang="en-US" sz="2400" dirty="0"/>
              <a:t>The layers of a Convolutional Neural Network have 3 dimensions : height, Width and depth. </a:t>
            </a:r>
          </a:p>
          <a:p>
            <a:r>
              <a:rPr lang="en-US" sz="2400" dirty="0"/>
              <a:t>A </a:t>
            </a:r>
            <a:r>
              <a:rPr lang="en-US" sz="2400" dirty="0" err="1"/>
              <a:t>coloured</a:t>
            </a:r>
            <a:r>
              <a:rPr lang="en-US" sz="2400" dirty="0"/>
              <a:t> image of size 224 X 224 will have the dimensions 224x224x3. </a:t>
            </a:r>
            <a:endParaRPr lang="en-IN" sz="2400" dirty="0"/>
          </a:p>
        </p:txBody>
      </p:sp>
      <p:pic>
        <p:nvPicPr>
          <p:cNvPr id="5" name="Picture 4">
            <a:extLst>
              <a:ext uri="{FF2B5EF4-FFF2-40B4-BE49-F238E27FC236}">
                <a16:creationId xmlns:a16="http://schemas.microsoft.com/office/drawing/2014/main" id="{8CB24F13-85DD-4302-B97B-35C97ADBF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863" y="4367571"/>
            <a:ext cx="7515497" cy="2490429"/>
          </a:xfrm>
          <a:prstGeom prst="rect">
            <a:avLst/>
          </a:prstGeom>
        </p:spPr>
      </p:pic>
    </p:spTree>
    <p:extLst>
      <p:ext uri="{BB962C8B-B14F-4D97-AF65-F5344CB8AC3E}">
        <p14:creationId xmlns:p14="http://schemas.microsoft.com/office/powerpoint/2010/main" val="3065750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1188-9B3A-4FB8-8AF6-C3B79616286A}"/>
              </a:ext>
            </a:extLst>
          </p:cNvPr>
          <p:cNvSpPr>
            <a:spLocks noGrp="1"/>
          </p:cNvSpPr>
          <p:nvPr>
            <p:ph type="title"/>
          </p:nvPr>
        </p:nvSpPr>
        <p:spPr/>
        <p:txBody>
          <a:bodyPr/>
          <a:lstStyle/>
          <a:p>
            <a:r>
              <a:rPr lang="en-IN" dirty="0"/>
              <a:t>Convolutional Neural Networks</a:t>
            </a:r>
          </a:p>
        </p:txBody>
      </p:sp>
      <p:sp>
        <p:nvSpPr>
          <p:cNvPr id="3" name="Content Placeholder 2">
            <a:extLst>
              <a:ext uri="{FF2B5EF4-FFF2-40B4-BE49-F238E27FC236}">
                <a16:creationId xmlns:a16="http://schemas.microsoft.com/office/drawing/2014/main" id="{25AF4C43-E624-47E9-A1B1-6B9D415DA7A4}"/>
              </a:ext>
            </a:extLst>
          </p:cNvPr>
          <p:cNvSpPr>
            <a:spLocks noGrp="1"/>
          </p:cNvSpPr>
          <p:nvPr>
            <p:ph idx="1"/>
          </p:nvPr>
        </p:nvSpPr>
        <p:spPr/>
        <p:txBody>
          <a:bodyPr/>
          <a:lstStyle/>
          <a:p>
            <a:pPr marL="0" indent="0">
              <a:buNone/>
            </a:pPr>
            <a:r>
              <a:rPr lang="en-US" dirty="0"/>
              <a:t>A CNN is a sequence of layers where each layer transforms one set of activations into </a:t>
            </a:r>
            <a:r>
              <a:rPr lang="en-IN" dirty="0"/>
              <a:t>another through activation functions such as :</a:t>
            </a:r>
          </a:p>
          <a:p>
            <a:pPr marL="514350" indent="-514350">
              <a:buFont typeface="+mj-lt"/>
              <a:buAutoNum type="arabicPeriod"/>
            </a:pPr>
            <a:r>
              <a:rPr lang="en-IN" dirty="0"/>
              <a:t>Input Layer</a:t>
            </a:r>
          </a:p>
          <a:p>
            <a:pPr marL="514350" indent="-514350">
              <a:buFont typeface="+mj-lt"/>
              <a:buAutoNum type="arabicPeriod"/>
            </a:pPr>
            <a:r>
              <a:rPr lang="en-IN" dirty="0"/>
              <a:t>Convolutional Layer</a:t>
            </a:r>
          </a:p>
          <a:p>
            <a:pPr marL="514350" indent="-514350">
              <a:buFont typeface="+mj-lt"/>
              <a:buAutoNum type="arabicPeriod"/>
            </a:pPr>
            <a:r>
              <a:rPr lang="en-IN" dirty="0" err="1"/>
              <a:t>ReLu</a:t>
            </a:r>
            <a:r>
              <a:rPr lang="en-IN" dirty="0"/>
              <a:t> Layer</a:t>
            </a:r>
          </a:p>
          <a:p>
            <a:pPr marL="514350" indent="-514350">
              <a:buFont typeface="+mj-lt"/>
              <a:buAutoNum type="arabicPeriod"/>
            </a:pPr>
            <a:r>
              <a:rPr lang="en-IN" dirty="0"/>
              <a:t>Pooling Layer</a:t>
            </a:r>
          </a:p>
          <a:p>
            <a:pPr marL="514350" indent="-514350">
              <a:buFont typeface="+mj-lt"/>
              <a:buAutoNum type="arabicPeriod"/>
            </a:pPr>
            <a:r>
              <a:rPr lang="en-IN" dirty="0"/>
              <a:t>Fully Connected Layer</a:t>
            </a:r>
          </a:p>
          <a:p>
            <a:pPr marL="514350" indent="-514350">
              <a:buFont typeface="+mj-lt"/>
              <a:buAutoNum type="arabicPeriod"/>
            </a:pPr>
            <a:endParaRPr lang="en-IN" dirty="0"/>
          </a:p>
          <a:p>
            <a:endParaRPr lang="en-IN" dirty="0"/>
          </a:p>
          <a:p>
            <a:endParaRPr lang="en-IN" dirty="0"/>
          </a:p>
        </p:txBody>
      </p:sp>
      <p:pic>
        <p:nvPicPr>
          <p:cNvPr id="4" name="Picture 3">
            <a:extLst>
              <a:ext uri="{FF2B5EF4-FFF2-40B4-BE49-F238E27FC236}">
                <a16:creationId xmlns:a16="http://schemas.microsoft.com/office/drawing/2014/main" id="{80E51F3B-7F0B-4DE2-B7A9-4D6F91DD2323}"/>
              </a:ext>
            </a:extLst>
          </p:cNvPr>
          <p:cNvPicPr>
            <a:picLocks noChangeAspect="1"/>
          </p:cNvPicPr>
          <p:nvPr/>
        </p:nvPicPr>
        <p:blipFill>
          <a:blip r:embed="rId3"/>
          <a:stretch>
            <a:fillRect/>
          </a:stretch>
        </p:blipFill>
        <p:spPr>
          <a:xfrm>
            <a:off x="4907586" y="2772884"/>
            <a:ext cx="7284414" cy="2793029"/>
          </a:xfrm>
          <a:prstGeom prst="rect">
            <a:avLst/>
          </a:prstGeom>
        </p:spPr>
      </p:pic>
    </p:spTree>
    <p:extLst>
      <p:ext uri="{BB962C8B-B14F-4D97-AF65-F5344CB8AC3E}">
        <p14:creationId xmlns:p14="http://schemas.microsoft.com/office/powerpoint/2010/main" val="1533519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47087-7929-43BA-9BB3-8BA02102E55F}"/>
              </a:ext>
            </a:extLst>
          </p:cNvPr>
          <p:cNvPicPr>
            <a:picLocks noChangeAspect="1"/>
          </p:cNvPicPr>
          <p:nvPr/>
        </p:nvPicPr>
        <p:blipFill>
          <a:blip r:embed="rId3"/>
          <a:stretch>
            <a:fillRect/>
          </a:stretch>
        </p:blipFill>
        <p:spPr>
          <a:xfrm>
            <a:off x="2479518" y="4751692"/>
            <a:ext cx="2061874" cy="1048216"/>
          </a:xfrm>
          <a:prstGeom prst="rect">
            <a:avLst/>
          </a:prstGeom>
        </p:spPr>
      </p:pic>
      <p:pic>
        <p:nvPicPr>
          <p:cNvPr id="5" name="Content Placeholder 4">
            <a:extLst>
              <a:ext uri="{FF2B5EF4-FFF2-40B4-BE49-F238E27FC236}">
                <a16:creationId xmlns:a16="http://schemas.microsoft.com/office/drawing/2014/main" id="{89D71B91-45E1-45DC-B248-996C3349A5F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62859" y="1504399"/>
            <a:ext cx="6129141" cy="5268376"/>
          </a:xfrm>
        </p:spPr>
      </p:pic>
      <p:pic>
        <p:nvPicPr>
          <p:cNvPr id="7" name="Picture 6">
            <a:extLst>
              <a:ext uri="{FF2B5EF4-FFF2-40B4-BE49-F238E27FC236}">
                <a16:creationId xmlns:a16="http://schemas.microsoft.com/office/drawing/2014/main" id="{9C4D1AFD-26C3-4B35-873C-F10861FE4E54}"/>
              </a:ext>
            </a:extLst>
          </p:cNvPr>
          <p:cNvPicPr>
            <a:picLocks noChangeAspect="1"/>
          </p:cNvPicPr>
          <p:nvPr/>
        </p:nvPicPr>
        <p:blipFill rotWithShape="1">
          <a:blip r:embed="rId5"/>
          <a:srcRect l="5028" r="6191" b="18924"/>
          <a:stretch/>
        </p:blipFill>
        <p:spPr>
          <a:xfrm>
            <a:off x="460239" y="5906482"/>
            <a:ext cx="5148081" cy="866293"/>
          </a:xfrm>
          <a:prstGeom prst="rect">
            <a:avLst/>
          </a:prstGeom>
        </p:spPr>
      </p:pic>
      <p:sp>
        <p:nvSpPr>
          <p:cNvPr id="2" name="Title 1">
            <a:extLst>
              <a:ext uri="{FF2B5EF4-FFF2-40B4-BE49-F238E27FC236}">
                <a16:creationId xmlns:a16="http://schemas.microsoft.com/office/drawing/2014/main" id="{C68BA859-6F64-4F0A-8A26-520206CE61E3}"/>
              </a:ext>
            </a:extLst>
          </p:cNvPr>
          <p:cNvSpPr>
            <a:spLocks noGrp="1"/>
          </p:cNvSpPr>
          <p:nvPr>
            <p:ph type="title"/>
          </p:nvPr>
        </p:nvSpPr>
        <p:spPr>
          <a:xfrm>
            <a:off x="132806" y="0"/>
            <a:ext cx="10515600" cy="1325563"/>
          </a:xfrm>
        </p:spPr>
        <p:txBody>
          <a:bodyPr/>
          <a:lstStyle/>
          <a:p>
            <a:r>
              <a:rPr lang="en-IN" dirty="0"/>
              <a:t>Convolutional Layer</a:t>
            </a:r>
          </a:p>
        </p:txBody>
      </p:sp>
      <p:sp>
        <p:nvSpPr>
          <p:cNvPr id="6" name="TextBox 5">
            <a:extLst>
              <a:ext uri="{FF2B5EF4-FFF2-40B4-BE49-F238E27FC236}">
                <a16:creationId xmlns:a16="http://schemas.microsoft.com/office/drawing/2014/main" id="{10885E67-1E55-407B-AE6F-B19CB23AC2BC}"/>
              </a:ext>
            </a:extLst>
          </p:cNvPr>
          <p:cNvSpPr txBox="1"/>
          <p:nvPr/>
        </p:nvSpPr>
        <p:spPr>
          <a:xfrm>
            <a:off x="0" y="1227665"/>
            <a:ext cx="6129141"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A filter essentially views a small part say 3X3 pixels but views the entire depth of an image </a:t>
            </a:r>
            <a:r>
              <a:rPr lang="en-US" sz="2400" dirty="0" err="1"/>
              <a:t>i.e</a:t>
            </a:r>
            <a:r>
              <a:rPr lang="en-US" sz="2400" dirty="0"/>
              <a:t> all three colors. Each filter slides or convolves across the whole image and computes a dot product between the values in the filter and pixel values.</a:t>
            </a:r>
          </a:p>
          <a:p>
            <a:pPr marL="342900" indent="-342900">
              <a:buFont typeface="Arial" panose="020B0604020202020204" pitchFamily="34" charset="0"/>
              <a:buChar char="•"/>
            </a:pPr>
            <a:r>
              <a:rPr lang="en-US" sz="2400" dirty="0"/>
              <a:t>As we slide over the image with the filter the dot products get computed and are stored on a 2-dimensional activation map.</a:t>
            </a:r>
          </a:p>
          <a:p>
            <a:pPr marL="342900" indent="-342900">
              <a:buFont typeface="Arial" panose="020B0604020202020204" pitchFamily="34" charset="0"/>
              <a:buChar char="•"/>
            </a:pPr>
            <a:r>
              <a:rPr lang="en-US" sz="2400" dirty="0"/>
              <a:t>The size of the output of the convolutional layer is given by:</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The equation for convolution:</a:t>
            </a:r>
          </a:p>
        </p:txBody>
      </p:sp>
    </p:spTree>
    <p:extLst>
      <p:ext uri="{BB962C8B-B14F-4D97-AF65-F5344CB8AC3E}">
        <p14:creationId xmlns:p14="http://schemas.microsoft.com/office/powerpoint/2010/main" val="240858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6F1E-5FB1-4A03-825F-E5AD71D6EB3F}"/>
              </a:ext>
            </a:extLst>
          </p:cNvPr>
          <p:cNvSpPr>
            <a:spLocks noGrp="1"/>
          </p:cNvSpPr>
          <p:nvPr>
            <p:ph type="title"/>
          </p:nvPr>
        </p:nvSpPr>
        <p:spPr/>
        <p:txBody>
          <a:bodyPr/>
          <a:lstStyle/>
          <a:p>
            <a:r>
              <a:rPr lang="en-IN" dirty="0"/>
              <a:t>Pooling Layer</a:t>
            </a:r>
          </a:p>
        </p:txBody>
      </p:sp>
      <p:pic>
        <p:nvPicPr>
          <p:cNvPr id="5" name="Content Placeholder 4">
            <a:extLst>
              <a:ext uri="{FF2B5EF4-FFF2-40B4-BE49-F238E27FC236}">
                <a16:creationId xmlns:a16="http://schemas.microsoft.com/office/drawing/2014/main" id="{393B994F-192A-429C-A0EF-56A47B62A2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698" y="3159586"/>
            <a:ext cx="7753748" cy="3647788"/>
          </a:xfrm>
        </p:spPr>
      </p:pic>
      <p:pic>
        <p:nvPicPr>
          <p:cNvPr id="7" name="Picture 6">
            <a:extLst>
              <a:ext uri="{FF2B5EF4-FFF2-40B4-BE49-F238E27FC236}">
                <a16:creationId xmlns:a16="http://schemas.microsoft.com/office/drawing/2014/main" id="{1D1C59BB-4E6D-44E6-B2A5-248D03733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0446" y="3159586"/>
            <a:ext cx="4298306" cy="3698414"/>
          </a:xfrm>
          <a:prstGeom prst="rect">
            <a:avLst/>
          </a:prstGeom>
        </p:spPr>
      </p:pic>
      <p:sp>
        <p:nvSpPr>
          <p:cNvPr id="8" name="Rectangle 7">
            <a:extLst>
              <a:ext uri="{FF2B5EF4-FFF2-40B4-BE49-F238E27FC236}">
                <a16:creationId xmlns:a16="http://schemas.microsoft.com/office/drawing/2014/main" id="{51158F09-62DB-401D-ACB9-4FA0CE7FC0D9}"/>
              </a:ext>
            </a:extLst>
          </p:cNvPr>
          <p:cNvSpPr/>
          <p:nvPr/>
        </p:nvSpPr>
        <p:spPr>
          <a:xfrm>
            <a:off x="166698" y="1220594"/>
            <a:ext cx="11049000" cy="1938992"/>
          </a:xfrm>
          <a:prstGeom prst="rect">
            <a:avLst/>
          </a:prstGeom>
        </p:spPr>
        <p:txBody>
          <a:bodyPr wrap="square">
            <a:spAutoFit/>
          </a:bodyPr>
          <a:lstStyle/>
          <a:p>
            <a:pPr marL="342900" indent="-342900">
              <a:buFont typeface="Arial" panose="020B0604020202020204" pitchFamily="34" charset="0"/>
              <a:buChar char="•"/>
            </a:pPr>
            <a:r>
              <a:rPr lang="en-US" sz="2400" dirty="0"/>
              <a:t>Pooling layers are primarily used to reduce the size of the tensor (3 Dimensional matrix) and to speed up calculations. It reduces the size and also reduces the chance of over-fitting. </a:t>
            </a:r>
          </a:p>
          <a:p>
            <a:pPr marL="342900" indent="-342900">
              <a:buFont typeface="Arial" panose="020B0604020202020204" pitchFamily="34" charset="0"/>
              <a:buChar char="•"/>
            </a:pPr>
            <a:r>
              <a:rPr lang="en-US" sz="2400" dirty="0"/>
              <a:t>During backpropagation, the gradient does not affect the elements that were not included in the forward pass in this layer.</a:t>
            </a:r>
            <a:endParaRPr lang="en-IN" sz="2400" dirty="0"/>
          </a:p>
        </p:txBody>
      </p:sp>
    </p:spTree>
    <p:extLst>
      <p:ext uri="{BB962C8B-B14F-4D97-AF65-F5344CB8AC3E}">
        <p14:creationId xmlns:p14="http://schemas.microsoft.com/office/powerpoint/2010/main" val="205903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688E-E447-4FC8-AE7B-B1D9B9D3BCF0}"/>
              </a:ext>
            </a:extLst>
          </p:cNvPr>
          <p:cNvSpPr>
            <a:spLocks noGrp="1"/>
          </p:cNvSpPr>
          <p:nvPr>
            <p:ph type="title"/>
          </p:nvPr>
        </p:nvSpPr>
        <p:spPr/>
        <p:txBody>
          <a:bodyPr/>
          <a:lstStyle/>
          <a:p>
            <a:r>
              <a:rPr lang="en-IN" dirty="0"/>
              <a:t>Example of a CNN</a:t>
            </a:r>
          </a:p>
        </p:txBody>
      </p:sp>
      <p:sp>
        <p:nvSpPr>
          <p:cNvPr id="3" name="Content Placeholder 2">
            <a:extLst>
              <a:ext uri="{FF2B5EF4-FFF2-40B4-BE49-F238E27FC236}">
                <a16:creationId xmlns:a16="http://schemas.microsoft.com/office/drawing/2014/main" id="{3FA28D1C-E391-461B-9119-740E2FFE6892}"/>
              </a:ext>
            </a:extLst>
          </p:cNvPr>
          <p:cNvSpPr>
            <a:spLocks noGrp="1"/>
          </p:cNvSpPr>
          <p:nvPr>
            <p:ph idx="1"/>
          </p:nvPr>
        </p:nvSpPr>
        <p:spPr/>
        <p:txBody>
          <a:bodyPr>
            <a:normAutofit fontScale="92500" lnSpcReduction="10000"/>
          </a:bodyPr>
          <a:lstStyle/>
          <a:p>
            <a:r>
              <a:rPr lang="en-IN" dirty="0"/>
              <a:t>A basic block consisting of :</a:t>
            </a:r>
          </a:p>
          <a:p>
            <a:pPr marL="514350" indent="-514350">
              <a:buFont typeface="+mj-lt"/>
              <a:buAutoNum type="arabicPeriod"/>
            </a:pPr>
            <a:r>
              <a:rPr lang="en-IN" dirty="0"/>
              <a:t> Convolutional layer (kernel size =4,  with56 features)</a:t>
            </a:r>
          </a:p>
          <a:p>
            <a:pPr marL="514350" indent="-514350">
              <a:buFont typeface="+mj-lt"/>
              <a:buAutoNum type="arabicPeriod"/>
            </a:pPr>
            <a:r>
              <a:rPr lang="en-IN" dirty="0"/>
              <a:t>a batch normalization layer</a:t>
            </a:r>
          </a:p>
          <a:p>
            <a:pPr marL="514350" indent="-514350">
              <a:buFont typeface="+mj-lt"/>
              <a:buAutoNum type="arabicPeriod"/>
            </a:pPr>
            <a:r>
              <a:rPr lang="en-IN" dirty="0"/>
              <a:t> </a:t>
            </a:r>
            <a:r>
              <a:rPr lang="en-IN" dirty="0" err="1"/>
              <a:t>ReLu</a:t>
            </a:r>
            <a:r>
              <a:rPr lang="en-IN" dirty="0"/>
              <a:t> layer </a:t>
            </a:r>
          </a:p>
          <a:p>
            <a:pPr marL="514350" indent="-514350">
              <a:buFont typeface="+mj-lt"/>
              <a:buAutoNum type="arabicPeriod"/>
            </a:pPr>
            <a:r>
              <a:rPr lang="en-IN" dirty="0"/>
              <a:t>Convolution layer (kernel size =4, with 56 features)</a:t>
            </a:r>
          </a:p>
          <a:p>
            <a:pPr marL="514350" indent="-514350">
              <a:buFont typeface="+mj-lt"/>
              <a:buAutoNum type="arabicPeriod"/>
            </a:pPr>
            <a:r>
              <a:rPr lang="en-IN" dirty="0" err="1"/>
              <a:t>Relu</a:t>
            </a:r>
            <a:r>
              <a:rPr lang="en-IN" dirty="0"/>
              <a:t> layer</a:t>
            </a:r>
          </a:p>
          <a:p>
            <a:pPr marL="0" indent="0">
              <a:buNone/>
            </a:pPr>
            <a:r>
              <a:rPr lang="en-IN" dirty="0"/>
              <a:t> with a pooling layer (Max Pooling, kernel size = 2) in between every 5 units .This unit is repeated 5 times (so as to sufficiently flatten the input matrix). </a:t>
            </a:r>
          </a:p>
          <a:p>
            <a:pPr marL="0" indent="0">
              <a:buNone/>
            </a:pPr>
            <a:r>
              <a:rPr lang="en-IN" dirty="0"/>
              <a:t>Input image size is 224, </a:t>
            </a:r>
            <a:r>
              <a:rPr lang="en-IN" dirty="0" err="1"/>
              <a:t>maxpooling</a:t>
            </a:r>
            <a:r>
              <a:rPr lang="en-IN" dirty="0"/>
              <a:t> flattens it by half, and doing so 5 times would arrive at a flattened image of 7x7 which is used for classification.</a:t>
            </a:r>
          </a:p>
        </p:txBody>
      </p:sp>
    </p:spTree>
    <p:extLst>
      <p:ext uri="{BB962C8B-B14F-4D97-AF65-F5344CB8AC3E}">
        <p14:creationId xmlns:p14="http://schemas.microsoft.com/office/powerpoint/2010/main" val="464571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B694-86A0-4550-9555-EC528F3A8F4D}"/>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5DC565AE-4B1E-4B13-A78D-DAB0ABDD0522}"/>
              </a:ext>
            </a:extLst>
          </p:cNvPr>
          <p:cNvSpPr>
            <a:spLocks noGrp="1"/>
          </p:cNvSpPr>
          <p:nvPr>
            <p:ph idx="1"/>
          </p:nvPr>
        </p:nvSpPr>
        <p:spPr/>
        <p:txBody>
          <a:bodyPr>
            <a:normAutofit/>
          </a:bodyPr>
          <a:lstStyle/>
          <a:p>
            <a:r>
              <a:rPr lang="en-US" dirty="0"/>
              <a:t>The identification of breast cancer depends  on biomedical images such as mammography scans , histopathological slides which are obtained from biopsies. </a:t>
            </a:r>
          </a:p>
          <a:p>
            <a:r>
              <a:rPr lang="en-US" dirty="0"/>
              <a:t>Analyzing these images require specialists in the oncology domain, This can lead to uncertainty and differences of opinion among experts. This is where Deep Learning comes in.</a:t>
            </a:r>
          </a:p>
          <a:p>
            <a:r>
              <a:rPr lang="en-US" dirty="0"/>
              <a:t>In this study :  A comparison of performance  of Convolutional Neural Networks:ResNet-18, ResNet-50 and </a:t>
            </a:r>
            <a:r>
              <a:rPr lang="en-US" dirty="0" err="1"/>
              <a:t>ResNet</a:t>
            </a:r>
            <a:r>
              <a:rPr lang="en-US" dirty="0"/>
              <a:t> -152 which were trained from scratch to classify malignant and benign breast cancer histopathological slides.</a:t>
            </a:r>
            <a:endParaRPr lang="en-IN" dirty="0"/>
          </a:p>
          <a:p>
            <a:pPr marL="514350" indent="-514350">
              <a:buFont typeface="+mj-lt"/>
              <a:buAutoNum type="arabicPeriod"/>
            </a:pPr>
            <a:endParaRPr lang="en-US" dirty="0"/>
          </a:p>
        </p:txBody>
      </p:sp>
    </p:spTree>
    <p:extLst>
      <p:ext uri="{BB962C8B-B14F-4D97-AF65-F5344CB8AC3E}">
        <p14:creationId xmlns:p14="http://schemas.microsoft.com/office/powerpoint/2010/main" val="3273545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965A-0741-470D-9089-813A703265BF}"/>
              </a:ext>
            </a:extLst>
          </p:cNvPr>
          <p:cNvSpPr>
            <a:spLocks noGrp="1"/>
          </p:cNvSpPr>
          <p:nvPr>
            <p:ph type="title"/>
          </p:nvPr>
        </p:nvSpPr>
        <p:spPr/>
        <p:txBody>
          <a:bodyPr/>
          <a:lstStyle/>
          <a:p>
            <a:r>
              <a:rPr lang="en-IN" dirty="0" err="1"/>
              <a:t>ResNet</a:t>
            </a:r>
            <a:endParaRPr lang="en-IN" dirty="0"/>
          </a:p>
        </p:txBody>
      </p:sp>
      <p:sp>
        <p:nvSpPr>
          <p:cNvPr id="3" name="Content Placeholder 2">
            <a:extLst>
              <a:ext uri="{FF2B5EF4-FFF2-40B4-BE49-F238E27FC236}">
                <a16:creationId xmlns:a16="http://schemas.microsoft.com/office/drawing/2014/main" id="{A6184EF1-992A-4DF9-974E-430649CDBCCD}"/>
              </a:ext>
            </a:extLst>
          </p:cNvPr>
          <p:cNvSpPr>
            <a:spLocks noGrp="1"/>
          </p:cNvSpPr>
          <p:nvPr>
            <p:ph idx="1"/>
          </p:nvPr>
        </p:nvSpPr>
        <p:spPr>
          <a:xfrm>
            <a:off x="550817" y="1538242"/>
            <a:ext cx="5515827" cy="4496798"/>
          </a:xfrm>
        </p:spPr>
        <p:txBody>
          <a:bodyPr>
            <a:normAutofit lnSpcReduction="10000"/>
          </a:bodyPr>
          <a:lstStyle/>
          <a:p>
            <a:r>
              <a:rPr lang="en-IN" sz="2400" dirty="0"/>
              <a:t>Developed by </a:t>
            </a:r>
            <a:r>
              <a:rPr lang="en-IN" sz="2400" dirty="0" err="1"/>
              <a:t>Kaiming</a:t>
            </a:r>
            <a:r>
              <a:rPr lang="en-IN" sz="2400" dirty="0"/>
              <a:t> He, </a:t>
            </a:r>
            <a:r>
              <a:rPr lang="en-IN" sz="2400" dirty="0" err="1"/>
              <a:t>Xiangyu</a:t>
            </a:r>
            <a:r>
              <a:rPr lang="en-IN" sz="2400" dirty="0"/>
              <a:t> Zhang, </a:t>
            </a:r>
            <a:r>
              <a:rPr lang="en-IN" sz="2400" dirty="0" err="1"/>
              <a:t>Shaoqing</a:t>
            </a:r>
            <a:r>
              <a:rPr lang="en-IN" sz="2400" dirty="0"/>
              <a:t> Ren and  Jian Sun, </a:t>
            </a:r>
            <a:r>
              <a:rPr lang="en-IN" sz="2400" dirty="0" err="1"/>
              <a:t>ResNet</a:t>
            </a:r>
            <a:r>
              <a:rPr lang="en-IN" sz="2400" dirty="0"/>
              <a:t> was a novel solution to the vanishing gradient problem.</a:t>
            </a:r>
          </a:p>
          <a:p>
            <a:r>
              <a:rPr lang="en-US" sz="2400" dirty="0"/>
              <a:t>With </a:t>
            </a:r>
            <a:r>
              <a:rPr lang="en-US" sz="2400" dirty="0" err="1"/>
              <a:t>ResNets</a:t>
            </a:r>
            <a:r>
              <a:rPr lang="en-US" sz="2400" dirty="0"/>
              <a:t>, the </a:t>
            </a:r>
            <a:r>
              <a:rPr lang="en-US" sz="2400" b="1" dirty="0"/>
              <a:t>gradients can flow directly through the skip connections backwards from later layers to initial filters</a:t>
            </a:r>
            <a:r>
              <a:rPr lang="en-US" sz="2400" dirty="0"/>
              <a:t>.</a:t>
            </a:r>
          </a:p>
          <a:p>
            <a:r>
              <a:rPr lang="en-US" sz="2400" dirty="0"/>
              <a:t>A residual function is defined as: F(x) = H(x) -x. This can be reframed as F(x) + x = H(x). Here the F(x) represents the stacked non-linear layers and x represents the identity function.</a:t>
            </a:r>
            <a:endParaRPr lang="en-IN" sz="2400" dirty="0"/>
          </a:p>
        </p:txBody>
      </p:sp>
      <p:pic>
        <p:nvPicPr>
          <p:cNvPr id="4" name="Picture 3">
            <a:extLst>
              <a:ext uri="{FF2B5EF4-FFF2-40B4-BE49-F238E27FC236}">
                <a16:creationId xmlns:a16="http://schemas.microsoft.com/office/drawing/2014/main" id="{08BB5C31-F53B-433C-9CC0-05D8615CCE50}"/>
              </a:ext>
            </a:extLst>
          </p:cNvPr>
          <p:cNvPicPr>
            <a:picLocks noChangeAspect="1"/>
          </p:cNvPicPr>
          <p:nvPr/>
        </p:nvPicPr>
        <p:blipFill>
          <a:blip r:embed="rId3"/>
          <a:stretch>
            <a:fillRect/>
          </a:stretch>
        </p:blipFill>
        <p:spPr>
          <a:xfrm>
            <a:off x="5929415" y="1137478"/>
            <a:ext cx="6112356" cy="3452654"/>
          </a:xfrm>
          <a:prstGeom prst="rect">
            <a:avLst/>
          </a:prstGeom>
        </p:spPr>
      </p:pic>
      <p:pic>
        <p:nvPicPr>
          <p:cNvPr id="5" name="Picture 4">
            <a:extLst>
              <a:ext uri="{FF2B5EF4-FFF2-40B4-BE49-F238E27FC236}">
                <a16:creationId xmlns:a16="http://schemas.microsoft.com/office/drawing/2014/main" id="{C5BD3B4F-A97F-4B9F-914C-D32A6B6E2568}"/>
              </a:ext>
            </a:extLst>
          </p:cNvPr>
          <p:cNvPicPr>
            <a:picLocks noChangeAspect="1"/>
          </p:cNvPicPr>
          <p:nvPr/>
        </p:nvPicPr>
        <p:blipFill>
          <a:blip r:embed="rId4"/>
          <a:stretch>
            <a:fillRect/>
          </a:stretch>
        </p:blipFill>
        <p:spPr>
          <a:xfrm>
            <a:off x="7213358" y="5155327"/>
            <a:ext cx="4335973" cy="1130390"/>
          </a:xfrm>
          <a:prstGeom prst="rect">
            <a:avLst/>
          </a:prstGeom>
        </p:spPr>
      </p:pic>
    </p:spTree>
    <p:extLst>
      <p:ext uri="{BB962C8B-B14F-4D97-AF65-F5344CB8AC3E}">
        <p14:creationId xmlns:p14="http://schemas.microsoft.com/office/powerpoint/2010/main" val="7162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8DB536-12D2-4244-B801-C9F0C8F906F5}"/>
              </a:ext>
            </a:extLst>
          </p:cNvPr>
          <p:cNvPicPr>
            <a:picLocks noChangeAspect="1"/>
          </p:cNvPicPr>
          <p:nvPr/>
        </p:nvPicPr>
        <p:blipFill>
          <a:blip r:embed="rId3"/>
          <a:stretch>
            <a:fillRect/>
          </a:stretch>
        </p:blipFill>
        <p:spPr>
          <a:xfrm>
            <a:off x="3510642" y="4397543"/>
            <a:ext cx="8397240" cy="2461091"/>
          </a:xfrm>
          <a:prstGeom prst="rect">
            <a:avLst/>
          </a:prstGeom>
        </p:spPr>
      </p:pic>
      <p:sp>
        <p:nvSpPr>
          <p:cNvPr id="2" name="Title 1">
            <a:extLst>
              <a:ext uri="{FF2B5EF4-FFF2-40B4-BE49-F238E27FC236}">
                <a16:creationId xmlns:a16="http://schemas.microsoft.com/office/drawing/2014/main" id="{A3F118BC-E5D0-4FDB-8960-D02D2FB1F7E0}"/>
              </a:ext>
            </a:extLst>
          </p:cNvPr>
          <p:cNvSpPr>
            <a:spLocks noGrp="1"/>
          </p:cNvSpPr>
          <p:nvPr>
            <p:ph type="title"/>
          </p:nvPr>
        </p:nvSpPr>
        <p:spPr/>
        <p:txBody>
          <a:bodyPr/>
          <a:lstStyle/>
          <a:p>
            <a:r>
              <a:rPr lang="en-IN" dirty="0" err="1"/>
              <a:t>ResNet</a:t>
            </a:r>
            <a:endParaRPr lang="en-IN" dirty="0"/>
          </a:p>
        </p:txBody>
      </p:sp>
      <p:sp>
        <p:nvSpPr>
          <p:cNvPr id="3" name="Content Placeholder 2">
            <a:extLst>
              <a:ext uri="{FF2B5EF4-FFF2-40B4-BE49-F238E27FC236}">
                <a16:creationId xmlns:a16="http://schemas.microsoft.com/office/drawing/2014/main" id="{034DB927-9DDF-4AF5-B6DD-B4ECA47F36A8}"/>
              </a:ext>
            </a:extLst>
          </p:cNvPr>
          <p:cNvSpPr>
            <a:spLocks noGrp="1"/>
          </p:cNvSpPr>
          <p:nvPr>
            <p:ph idx="1"/>
          </p:nvPr>
        </p:nvSpPr>
        <p:spPr>
          <a:xfrm>
            <a:off x="289560" y="1420676"/>
            <a:ext cx="10515600" cy="4351338"/>
          </a:xfrm>
        </p:spPr>
        <p:txBody>
          <a:bodyPr/>
          <a:lstStyle/>
          <a:p>
            <a:r>
              <a:rPr lang="en-IN" dirty="0"/>
              <a:t>A </a:t>
            </a:r>
            <a:r>
              <a:rPr lang="en-IN" dirty="0" err="1"/>
              <a:t>ResNet</a:t>
            </a:r>
            <a:r>
              <a:rPr lang="en-IN" dirty="0"/>
              <a:t> block is either 2 layer deep or 3 layer deep.</a:t>
            </a:r>
          </a:p>
          <a:p>
            <a:r>
              <a:rPr lang="en-IN" dirty="0"/>
              <a:t>That is, the skip connections occur after two layers or 3 layers.</a:t>
            </a:r>
          </a:p>
        </p:txBody>
      </p:sp>
      <p:pic>
        <p:nvPicPr>
          <p:cNvPr id="4" name="Picture 3">
            <a:extLst>
              <a:ext uri="{FF2B5EF4-FFF2-40B4-BE49-F238E27FC236}">
                <a16:creationId xmlns:a16="http://schemas.microsoft.com/office/drawing/2014/main" id="{5E75CD0A-4628-4549-A941-1EF8787EFF73}"/>
              </a:ext>
            </a:extLst>
          </p:cNvPr>
          <p:cNvPicPr>
            <a:picLocks noChangeAspect="1"/>
          </p:cNvPicPr>
          <p:nvPr/>
        </p:nvPicPr>
        <p:blipFill rotWithShape="1">
          <a:blip r:embed="rId4"/>
          <a:srcRect l="5500" t="14531" r="10880" b="13756"/>
          <a:stretch/>
        </p:blipFill>
        <p:spPr>
          <a:xfrm>
            <a:off x="289560" y="2364237"/>
            <a:ext cx="6442165" cy="2464215"/>
          </a:xfrm>
          <a:prstGeom prst="rect">
            <a:avLst/>
          </a:prstGeom>
        </p:spPr>
      </p:pic>
    </p:spTree>
    <p:extLst>
      <p:ext uri="{BB962C8B-B14F-4D97-AF65-F5344CB8AC3E}">
        <p14:creationId xmlns:p14="http://schemas.microsoft.com/office/powerpoint/2010/main" val="1726135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5EC3-A1B7-43B5-B330-4FC4327494FD}"/>
              </a:ext>
            </a:extLst>
          </p:cNvPr>
          <p:cNvSpPr>
            <a:spLocks noGrp="1"/>
          </p:cNvSpPr>
          <p:nvPr>
            <p:ph type="title"/>
          </p:nvPr>
        </p:nvSpPr>
        <p:spPr>
          <a:xfrm>
            <a:off x="609600" y="0"/>
            <a:ext cx="10515600" cy="1325563"/>
          </a:xfrm>
        </p:spPr>
        <p:txBody>
          <a:bodyPr/>
          <a:lstStyle/>
          <a:p>
            <a:r>
              <a:rPr lang="en-IN" dirty="0" err="1"/>
              <a:t>ResNet</a:t>
            </a:r>
            <a:endParaRPr lang="en-IN" dirty="0"/>
          </a:p>
        </p:txBody>
      </p:sp>
      <p:pic>
        <p:nvPicPr>
          <p:cNvPr id="4" name="Content Placeholder 3">
            <a:extLst>
              <a:ext uri="{FF2B5EF4-FFF2-40B4-BE49-F238E27FC236}">
                <a16:creationId xmlns:a16="http://schemas.microsoft.com/office/drawing/2014/main" id="{DDEF37AB-9D63-44B8-9332-E69F543E0BF6}"/>
              </a:ext>
            </a:extLst>
          </p:cNvPr>
          <p:cNvPicPr>
            <a:picLocks noGrp="1" noChangeAspect="1"/>
          </p:cNvPicPr>
          <p:nvPr>
            <p:ph idx="1"/>
          </p:nvPr>
        </p:nvPicPr>
        <p:blipFill>
          <a:blip r:embed="rId3"/>
          <a:stretch>
            <a:fillRect/>
          </a:stretch>
        </p:blipFill>
        <p:spPr>
          <a:xfrm>
            <a:off x="5159829" y="365125"/>
            <a:ext cx="6498771" cy="6030640"/>
          </a:xfrm>
          <a:prstGeom prst="rect">
            <a:avLst/>
          </a:prstGeom>
        </p:spPr>
      </p:pic>
      <p:sp>
        <p:nvSpPr>
          <p:cNvPr id="5" name="TextBox 4">
            <a:extLst>
              <a:ext uri="{FF2B5EF4-FFF2-40B4-BE49-F238E27FC236}">
                <a16:creationId xmlns:a16="http://schemas.microsoft.com/office/drawing/2014/main" id="{8696CE3A-0D4E-4320-88DC-A942F3B4A7A7}"/>
              </a:ext>
            </a:extLst>
          </p:cNvPr>
          <p:cNvSpPr txBox="1"/>
          <p:nvPr/>
        </p:nvSpPr>
        <p:spPr>
          <a:xfrm>
            <a:off x="533400" y="1044509"/>
            <a:ext cx="4060372" cy="5632311"/>
          </a:xfrm>
          <a:prstGeom prst="rect">
            <a:avLst/>
          </a:prstGeom>
          <a:noFill/>
        </p:spPr>
        <p:txBody>
          <a:bodyPr wrap="square" rtlCol="0">
            <a:spAutoFit/>
          </a:bodyPr>
          <a:lstStyle/>
          <a:p>
            <a:r>
              <a:rPr lang="en-IN" sz="2400" dirty="0"/>
              <a:t>In this study </a:t>
            </a:r>
            <a:r>
              <a:rPr lang="en-IN" sz="2400" dirty="0" err="1"/>
              <a:t>ResNet</a:t>
            </a:r>
            <a:r>
              <a:rPr lang="en-IN" sz="2400" dirty="0"/>
              <a:t> was coded using </a:t>
            </a:r>
            <a:r>
              <a:rPr lang="en-IN" sz="2400" dirty="0" err="1"/>
              <a:t>Pytorch</a:t>
            </a:r>
            <a:r>
              <a:rPr lang="en-IN" sz="2400" dirty="0"/>
              <a:t>. </a:t>
            </a:r>
          </a:p>
          <a:p>
            <a:pPr marL="342900" indent="-342900">
              <a:buFont typeface="Arial" panose="020B0604020202020204" pitchFamily="34" charset="0"/>
              <a:buChar char="•"/>
            </a:pPr>
            <a:r>
              <a:rPr lang="en-IN" sz="2400" dirty="0"/>
              <a:t>Each convolutional layer, its stride, kernel size, input size, output size  can be defined.</a:t>
            </a:r>
          </a:p>
          <a:p>
            <a:pPr marL="342900" indent="-342900">
              <a:buFont typeface="Arial" panose="020B0604020202020204" pitchFamily="34" charset="0"/>
              <a:buChar char="•"/>
            </a:pPr>
            <a:r>
              <a:rPr lang="en-IN" sz="2400" dirty="0"/>
              <a:t>The layers are stacked in a conv-batch normalization-</a:t>
            </a:r>
            <a:r>
              <a:rPr lang="en-IN" sz="2400" dirty="0" err="1"/>
              <a:t>ReLu</a:t>
            </a:r>
            <a:r>
              <a:rPr lang="en-IN" sz="2400" dirty="0"/>
              <a:t> pattern.</a:t>
            </a:r>
          </a:p>
          <a:p>
            <a:pPr marL="342900" indent="-342900">
              <a:buFont typeface="Arial" panose="020B0604020202020204" pitchFamily="34" charset="0"/>
              <a:buChar char="•"/>
            </a:pPr>
            <a:r>
              <a:rPr lang="en-IN" sz="2400" dirty="0"/>
              <a:t>The identity function: input passed through the first convolutional  is added in the end before the final </a:t>
            </a:r>
            <a:r>
              <a:rPr lang="en-IN" sz="2400" dirty="0" err="1"/>
              <a:t>ReLu</a:t>
            </a:r>
            <a:r>
              <a:rPr lang="en-IN" sz="2400" dirty="0"/>
              <a:t> layer. This is a two block skip connection.</a:t>
            </a:r>
          </a:p>
        </p:txBody>
      </p:sp>
    </p:spTree>
    <p:extLst>
      <p:ext uri="{BB962C8B-B14F-4D97-AF65-F5344CB8AC3E}">
        <p14:creationId xmlns:p14="http://schemas.microsoft.com/office/powerpoint/2010/main" val="37393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FD07-2A7E-465F-B17D-682F9966F3A5}"/>
              </a:ext>
            </a:extLst>
          </p:cNvPr>
          <p:cNvSpPr>
            <a:spLocks noGrp="1"/>
          </p:cNvSpPr>
          <p:nvPr>
            <p:ph type="title"/>
          </p:nvPr>
        </p:nvSpPr>
        <p:spPr/>
        <p:txBody>
          <a:bodyPr/>
          <a:lstStyle/>
          <a:p>
            <a:r>
              <a:rPr lang="en-IN" dirty="0" err="1"/>
              <a:t>ResNet</a:t>
            </a:r>
            <a:endParaRPr lang="en-IN" dirty="0"/>
          </a:p>
        </p:txBody>
      </p:sp>
      <p:pic>
        <p:nvPicPr>
          <p:cNvPr id="4" name="Content Placeholder 3">
            <a:extLst>
              <a:ext uri="{FF2B5EF4-FFF2-40B4-BE49-F238E27FC236}">
                <a16:creationId xmlns:a16="http://schemas.microsoft.com/office/drawing/2014/main" id="{52DB47F0-4613-4734-AB1B-BE98CFA1E5CF}"/>
              </a:ext>
            </a:extLst>
          </p:cNvPr>
          <p:cNvPicPr>
            <a:picLocks noGrp="1" noChangeAspect="1"/>
          </p:cNvPicPr>
          <p:nvPr>
            <p:ph idx="1"/>
          </p:nvPr>
        </p:nvPicPr>
        <p:blipFill>
          <a:blip r:embed="rId3"/>
          <a:stretch>
            <a:fillRect/>
          </a:stretch>
        </p:blipFill>
        <p:spPr>
          <a:xfrm>
            <a:off x="550817" y="1782128"/>
            <a:ext cx="9472044" cy="4174535"/>
          </a:xfrm>
          <a:prstGeom prst="rect">
            <a:avLst/>
          </a:prstGeom>
        </p:spPr>
      </p:pic>
    </p:spTree>
    <p:extLst>
      <p:ext uri="{BB962C8B-B14F-4D97-AF65-F5344CB8AC3E}">
        <p14:creationId xmlns:p14="http://schemas.microsoft.com/office/powerpoint/2010/main" val="3739501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54CE-C005-4A32-ADE1-3A68DCE5C4C0}"/>
              </a:ext>
            </a:extLst>
          </p:cNvPr>
          <p:cNvSpPr>
            <a:spLocks noGrp="1"/>
          </p:cNvSpPr>
          <p:nvPr>
            <p:ph type="title"/>
          </p:nvPr>
        </p:nvSpPr>
        <p:spPr/>
        <p:txBody>
          <a:bodyPr/>
          <a:lstStyle/>
          <a:p>
            <a:r>
              <a:rPr lang="en-IN" dirty="0"/>
              <a:t>Regularization and Parameter Initialization</a:t>
            </a:r>
          </a:p>
        </p:txBody>
      </p:sp>
      <p:sp>
        <p:nvSpPr>
          <p:cNvPr id="3" name="Content Placeholder 2">
            <a:extLst>
              <a:ext uri="{FF2B5EF4-FFF2-40B4-BE49-F238E27FC236}">
                <a16:creationId xmlns:a16="http://schemas.microsoft.com/office/drawing/2014/main" id="{A9CC489A-0DA5-448C-94DB-F1C18C8A5760}"/>
              </a:ext>
            </a:extLst>
          </p:cNvPr>
          <p:cNvSpPr>
            <a:spLocks noGrp="1"/>
          </p:cNvSpPr>
          <p:nvPr>
            <p:ph idx="1"/>
          </p:nvPr>
        </p:nvSpPr>
        <p:spPr>
          <a:xfrm>
            <a:off x="838199" y="1825624"/>
            <a:ext cx="11153503" cy="4849495"/>
          </a:xfrm>
        </p:spPr>
        <p:txBody>
          <a:bodyPr>
            <a:normAutofit fontScale="92500" lnSpcReduction="10000"/>
          </a:bodyPr>
          <a:lstStyle/>
          <a:p>
            <a:r>
              <a:rPr lang="en-IN" dirty="0"/>
              <a:t>An L2, regularization (Ridge Regression), early stopping, and dropout were implemented in all three models.</a:t>
            </a:r>
          </a:p>
          <a:p>
            <a:r>
              <a:rPr lang="en-IN" dirty="0"/>
              <a:t>Parameters were initialized with </a:t>
            </a:r>
            <a:r>
              <a:rPr lang="en-IN" dirty="0" err="1"/>
              <a:t>kaiming</a:t>
            </a:r>
            <a:r>
              <a:rPr lang="en-IN" dirty="0"/>
              <a:t> initialization :</a:t>
            </a:r>
          </a:p>
          <a:p>
            <a:r>
              <a:rPr lang="en-US" dirty="0"/>
              <a:t>In their 2015 paper, He et. al. demonstrated that deep networks (e.g. a 22-layer CNN) would converge much earlier if the following input weight initialization strategy is employed:</a:t>
            </a:r>
          </a:p>
          <a:p>
            <a:pPr lvl="1"/>
            <a:r>
              <a:rPr lang="en-US" dirty="0"/>
              <a:t>Create a tensor with the dimensions appropriate for a weight matrix at a given layer, and populate it with numbers randomly chosen from a standard normal distribution.</a:t>
            </a:r>
          </a:p>
          <a:p>
            <a:pPr lvl="1"/>
            <a:r>
              <a:rPr lang="en-US" dirty="0"/>
              <a:t>Multiply each randomly chosen number by </a:t>
            </a:r>
            <a:r>
              <a:rPr lang="en-US" i="1" dirty="0"/>
              <a:t>√</a:t>
            </a:r>
            <a:r>
              <a:rPr lang="en-US" dirty="0"/>
              <a:t>2/</a:t>
            </a:r>
            <a:r>
              <a:rPr lang="en-US" i="1" dirty="0"/>
              <a:t>√n</a:t>
            </a:r>
            <a:r>
              <a:rPr lang="en-US" dirty="0"/>
              <a:t> where </a:t>
            </a:r>
            <a:r>
              <a:rPr lang="en-US" i="1" dirty="0"/>
              <a:t>n</a:t>
            </a:r>
            <a:r>
              <a:rPr lang="en-US" dirty="0"/>
              <a:t> is the number of incoming connections coming into a given layer from the previous layer’s output (also known as the “fan-in”).</a:t>
            </a:r>
          </a:p>
          <a:p>
            <a:pPr lvl="1"/>
            <a:r>
              <a:rPr lang="en-US" dirty="0"/>
              <a:t>Bias tensors are initialized to zero.</a:t>
            </a:r>
          </a:p>
          <a:p>
            <a:r>
              <a:rPr lang="en-US" dirty="0"/>
              <a:t>This keeps the weight distributions mean getting incremented slowly layer by layer and variance close to 1</a:t>
            </a:r>
          </a:p>
          <a:p>
            <a:endParaRPr lang="en-IN" dirty="0"/>
          </a:p>
        </p:txBody>
      </p:sp>
    </p:spTree>
    <p:extLst>
      <p:ext uri="{BB962C8B-B14F-4D97-AF65-F5344CB8AC3E}">
        <p14:creationId xmlns:p14="http://schemas.microsoft.com/office/powerpoint/2010/main" val="103861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4398-26E4-4766-B674-74EE5BA7DFAB}"/>
              </a:ext>
            </a:extLst>
          </p:cNvPr>
          <p:cNvSpPr>
            <a:spLocks noGrp="1"/>
          </p:cNvSpPr>
          <p:nvPr>
            <p:ph type="title"/>
          </p:nvPr>
        </p:nvSpPr>
        <p:spPr/>
        <p:txBody>
          <a:bodyPr/>
          <a:lstStyle/>
          <a:p>
            <a:r>
              <a:rPr lang="en-IN" dirty="0"/>
              <a:t>Regularization and Parameter Initialization</a:t>
            </a:r>
          </a:p>
        </p:txBody>
      </p:sp>
      <p:pic>
        <p:nvPicPr>
          <p:cNvPr id="4" name="Content Placeholder 3">
            <a:extLst>
              <a:ext uri="{FF2B5EF4-FFF2-40B4-BE49-F238E27FC236}">
                <a16:creationId xmlns:a16="http://schemas.microsoft.com/office/drawing/2014/main" id="{392B10B4-AB90-4972-AEEE-EE2CC95E8B44}"/>
              </a:ext>
            </a:extLst>
          </p:cNvPr>
          <p:cNvPicPr>
            <a:picLocks noGrp="1" noChangeAspect="1"/>
          </p:cNvPicPr>
          <p:nvPr>
            <p:ph idx="1"/>
          </p:nvPr>
        </p:nvPicPr>
        <p:blipFill>
          <a:blip r:embed="rId2"/>
          <a:stretch>
            <a:fillRect/>
          </a:stretch>
        </p:blipFill>
        <p:spPr>
          <a:xfrm>
            <a:off x="1515213" y="2363532"/>
            <a:ext cx="3048157" cy="1085906"/>
          </a:xfrm>
          <a:prstGeom prst="rect">
            <a:avLst/>
          </a:prstGeom>
        </p:spPr>
      </p:pic>
      <p:sp>
        <p:nvSpPr>
          <p:cNvPr id="6" name="TextBox 5">
            <a:extLst>
              <a:ext uri="{FF2B5EF4-FFF2-40B4-BE49-F238E27FC236}">
                <a16:creationId xmlns:a16="http://schemas.microsoft.com/office/drawing/2014/main" id="{EFE50EFE-D02B-4A14-ABF8-F214CCF76AC1}"/>
              </a:ext>
            </a:extLst>
          </p:cNvPr>
          <p:cNvSpPr txBox="1"/>
          <p:nvPr/>
        </p:nvSpPr>
        <p:spPr>
          <a:xfrm>
            <a:off x="1175657" y="1841863"/>
            <a:ext cx="10178143" cy="461665"/>
          </a:xfrm>
          <a:prstGeom prst="rect">
            <a:avLst/>
          </a:prstGeom>
          <a:noFill/>
        </p:spPr>
        <p:txBody>
          <a:bodyPr wrap="square" rtlCol="0">
            <a:spAutoFit/>
          </a:bodyPr>
          <a:lstStyle/>
          <a:p>
            <a:r>
              <a:rPr lang="en-IN" sz="2400" dirty="0" err="1"/>
              <a:t>Kaiming</a:t>
            </a:r>
            <a:r>
              <a:rPr lang="en-IN" sz="2400" dirty="0"/>
              <a:t> Initialization can be mathematically represented as :</a:t>
            </a:r>
          </a:p>
        </p:txBody>
      </p:sp>
      <p:sp>
        <p:nvSpPr>
          <p:cNvPr id="7" name="TextBox 6">
            <a:extLst>
              <a:ext uri="{FF2B5EF4-FFF2-40B4-BE49-F238E27FC236}">
                <a16:creationId xmlns:a16="http://schemas.microsoft.com/office/drawing/2014/main" id="{AEEA6ACB-0D26-4205-BD8E-CE0DFD257E0E}"/>
              </a:ext>
            </a:extLst>
          </p:cNvPr>
          <p:cNvSpPr txBox="1"/>
          <p:nvPr/>
        </p:nvSpPr>
        <p:spPr>
          <a:xfrm>
            <a:off x="1052490" y="3509442"/>
            <a:ext cx="1137619" cy="461665"/>
          </a:xfrm>
          <a:prstGeom prst="rect">
            <a:avLst/>
          </a:prstGeom>
          <a:noFill/>
        </p:spPr>
        <p:txBody>
          <a:bodyPr wrap="none" rtlCol="0">
            <a:spAutoFit/>
          </a:bodyPr>
          <a:lstStyle/>
          <a:p>
            <a:r>
              <a:rPr lang="en-IN" sz="2400" dirty="0"/>
              <a:t>Where</a:t>
            </a:r>
            <a:r>
              <a:rPr lang="en-IN" dirty="0"/>
              <a:t>  </a:t>
            </a:r>
          </a:p>
        </p:txBody>
      </p:sp>
      <p:sp>
        <p:nvSpPr>
          <p:cNvPr id="9" name="Rectangle 2">
            <a:extLst>
              <a:ext uri="{FF2B5EF4-FFF2-40B4-BE49-F238E27FC236}">
                <a16:creationId xmlns:a16="http://schemas.microsoft.com/office/drawing/2014/main" id="{1F9FC16B-6888-40A3-B052-A551B04C2D88}"/>
              </a:ext>
            </a:extLst>
          </p:cNvPr>
          <p:cNvSpPr>
            <a:spLocks noChangeArrowheads="1"/>
          </p:cNvSpPr>
          <p:nvPr/>
        </p:nvSpPr>
        <p:spPr bwMode="auto">
          <a:xfrm rot="10800000" flipV="1">
            <a:off x="1052490" y="4109606"/>
            <a:ext cx="9043851"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92929"/>
                </a:solidFill>
                <a:effectLst/>
                <a:latin typeface="medium-content-serif-font"/>
              </a:rPr>
              <a:t>a: the negative slope of the rectifier used after this layer (0 for </a:t>
            </a:r>
            <a:r>
              <a:rPr kumimoji="0" lang="en-US" altLang="en-US" sz="2400" b="0" i="0" u="none" strike="noStrike" cap="none" normalizeH="0" baseline="0" dirty="0" err="1">
                <a:ln>
                  <a:noFill/>
                </a:ln>
                <a:solidFill>
                  <a:srgbClr val="292929"/>
                </a:solidFill>
                <a:effectLst/>
                <a:latin typeface="medium-content-serif-font"/>
              </a:rPr>
              <a:t>ReLU</a:t>
            </a:r>
            <a:r>
              <a:rPr kumimoji="0" lang="en-US" altLang="en-US" sz="2400" b="0" i="0" u="none" strike="noStrike" cap="none" normalizeH="0" baseline="0" dirty="0">
                <a:ln>
                  <a:noFill/>
                </a:ln>
                <a:solidFill>
                  <a:srgbClr val="292929"/>
                </a:solidFill>
                <a:effectLst/>
                <a:latin typeface="medium-content-serif-font"/>
              </a:rPr>
              <a:t> by default)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rgbClr val="292929"/>
                </a:solidFill>
                <a:effectLst/>
                <a:latin typeface="medium-content-serif-font"/>
              </a:rPr>
              <a:t>fan_in</a:t>
            </a:r>
            <a:r>
              <a:rPr kumimoji="0" lang="en-US" altLang="en-US" sz="2400" b="0" i="0" u="none" strike="noStrike" cap="none" normalizeH="0" baseline="0" dirty="0">
                <a:ln>
                  <a:noFill/>
                </a:ln>
                <a:solidFill>
                  <a:srgbClr val="292929"/>
                </a:solidFill>
                <a:effectLst/>
                <a:latin typeface="medium-content-serif-font"/>
              </a:rPr>
              <a:t>: the number of input dimension. If we create a </a:t>
            </a:r>
            <a:r>
              <a:rPr kumimoji="0" lang="en-US" altLang="en-US" sz="2400" b="0" i="0" u="none" strike="noStrike" cap="none" normalizeH="0" baseline="0" dirty="0">
                <a:ln>
                  <a:noFill/>
                </a:ln>
                <a:solidFill>
                  <a:srgbClr val="292929"/>
                </a:solidFill>
                <a:effectLst/>
                <a:latin typeface="Menlo"/>
              </a:rPr>
              <a:t>(784, 50)</a:t>
            </a:r>
            <a:r>
              <a:rPr kumimoji="0" lang="en-US" altLang="en-US" sz="2400" b="0" i="0" u="none" strike="noStrike" cap="none" normalizeH="0" baseline="0" dirty="0">
                <a:ln>
                  <a:noFill/>
                </a:ln>
                <a:solidFill>
                  <a:srgbClr val="292929"/>
                </a:solidFill>
                <a:effectLst/>
                <a:latin typeface="medium-content-serif-font"/>
              </a:rPr>
              <a:t>, the </a:t>
            </a:r>
            <a:r>
              <a:rPr kumimoji="0" lang="en-US" altLang="en-US" sz="2400" b="0" i="0" u="none" strike="noStrike" cap="none" normalizeH="0" baseline="0" dirty="0" err="1">
                <a:ln>
                  <a:noFill/>
                </a:ln>
                <a:solidFill>
                  <a:srgbClr val="292929"/>
                </a:solidFill>
                <a:effectLst/>
                <a:latin typeface="medium-content-serif-font"/>
              </a:rPr>
              <a:t>fan_in</a:t>
            </a:r>
            <a:r>
              <a:rPr kumimoji="0" lang="en-US" altLang="en-US" sz="2400" b="0" i="0" u="none" strike="noStrike" cap="none" normalizeH="0" baseline="0" dirty="0">
                <a:ln>
                  <a:noFill/>
                </a:ln>
                <a:solidFill>
                  <a:srgbClr val="292929"/>
                </a:solidFill>
                <a:effectLst/>
                <a:latin typeface="medium-content-serif-font"/>
              </a:rPr>
              <a:t> is 784. </a:t>
            </a:r>
            <a:r>
              <a:rPr kumimoji="0" lang="en-US" altLang="en-US" sz="2400" b="0" i="0" u="none" strike="noStrike" cap="none" normalizeH="0" baseline="0" dirty="0" err="1">
                <a:ln>
                  <a:noFill/>
                </a:ln>
                <a:solidFill>
                  <a:srgbClr val="292929"/>
                </a:solidFill>
                <a:effectLst/>
                <a:latin typeface="Menlo"/>
              </a:rPr>
              <a:t>fan_in</a:t>
            </a:r>
            <a:r>
              <a:rPr kumimoji="0" lang="en-US" altLang="en-US" sz="2400" b="0" i="0" u="none" strike="noStrike" cap="none" normalizeH="0" baseline="0" dirty="0">
                <a:ln>
                  <a:noFill/>
                </a:ln>
                <a:solidFill>
                  <a:srgbClr val="292929"/>
                </a:solidFill>
                <a:effectLst/>
                <a:latin typeface="medium-content-serif-font"/>
              </a:rPr>
              <a:t> is used </a:t>
            </a:r>
            <a:r>
              <a:rPr kumimoji="0" lang="en-US" altLang="en-US" sz="2400" b="1" i="0" u="none" strike="noStrike" cap="none" normalizeH="0" baseline="0" dirty="0">
                <a:ln>
                  <a:noFill/>
                </a:ln>
                <a:solidFill>
                  <a:srgbClr val="292929"/>
                </a:solidFill>
                <a:effectLst/>
                <a:latin typeface="medium-content-serif-font"/>
              </a:rPr>
              <a:t>in the feedforward phase</a:t>
            </a:r>
            <a:r>
              <a:rPr kumimoji="0" lang="en-US" altLang="en-US" sz="2400" b="0" i="0" u="none" strike="noStrike" cap="none" normalizeH="0" baseline="0" dirty="0">
                <a:ln>
                  <a:noFill/>
                </a:ln>
                <a:solidFill>
                  <a:srgbClr val="292929"/>
                </a:solidFill>
                <a:effectLst/>
                <a:latin typeface="medium-content-serif-font"/>
              </a:rPr>
              <a:t>. If we set it as </a:t>
            </a:r>
            <a:r>
              <a:rPr kumimoji="0" lang="en-US" altLang="en-US" sz="2400" b="0" i="0" u="none" strike="noStrike" cap="none" normalizeH="0" baseline="0" dirty="0" err="1">
                <a:ln>
                  <a:noFill/>
                </a:ln>
                <a:solidFill>
                  <a:srgbClr val="292929"/>
                </a:solidFill>
                <a:effectLst/>
                <a:latin typeface="Menlo"/>
              </a:rPr>
              <a:t>fan_out</a:t>
            </a:r>
            <a:r>
              <a:rPr kumimoji="0" lang="en-US" altLang="en-US" sz="2400" b="0" i="0" u="none" strike="noStrike" cap="none" normalizeH="0" baseline="0" dirty="0">
                <a:ln>
                  <a:noFill/>
                </a:ln>
                <a:solidFill>
                  <a:srgbClr val="292929"/>
                </a:solidFill>
                <a:effectLst/>
                <a:latin typeface="medium-content-serif-font"/>
              </a:rPr>
              <a:t>, the </a:t>
            </a:r>
            <a:r>
              <a:rPr kumimoji="0" lang="en-US" altLang="en-US" sz="2400" b="0" i="0" u="none" strike="noStrike" cap="none" normalizeH="0" baseline="0" dirty="0" err="1">
                <a:ln>
                  <a:noFill/>
                </a:ln>
                <a:solidFill>
                  <a:srgbClr val="292929"/>
                </a:solidFill>
                <a:effectLst/>
                <a:latin typeface="medium-content-serif-font"/>
              </a:rPr>
              <a:t>fan_out</a:t>
            </a:r>
            <a:r>
              <a:rPr kumimoji="0" lang="en-US" altLang="en-US" sz="2400" b="0" i="0" u="none" strike="noStrike" cap="none" normalizeH="0" baseline="0" dirty="0">
                <a:ln>
                  <a:noFill/>
                </a:ln>
                <a:solidFill>
                  <a:srgbClr val="292929"/>
                </a:solidFill>
                <a:effectLst/>
                <a:latin typeface="medium-content-serif-font"/>
              </a:rPr>
              <a:t> is 50. </a:t>
            </a:r>
            <a:r>
              <a:rPr kumimoji="0" lang="en-US" altLang="en-US" sz="2400" b="0" i="0" u="none" strike="noStrike" cap="none" normalizeH="0" baseline="0" dirty="0" err="1">
                <a:ln>
                  <a:noFill/>
                </a:ln>
                <a:solidFill>
                  <a:srgbClr val="292929"/>
                </a:solidFill>
                <a:effectLst/>
                <a:latin typeface="Menlo"/>
              </a:rPr>
              <a:t>fan_out</a:t>
            </a:r>
            <a:r>
              <a:rPr kumimoji="0" lang="en-US" altLang="en-US" sz="2400" b="0" i="0" u="none" strike="noStrike" cap="none" normalizeH="0" baseline="0" dirty="0">
                <a:ln>
                  <a:noFill/>
                </a:ln>
                <a:solidFill>
                  <a:srgbClr val="292929"/>
                </a:solidFill>
                <a:effectLst/>
                <a:latin typeface="medium-content-serif-font"/>
              </a:rPr>
              <a:t> is used in the </a:t>
            </a:r>
            <a:r>
              <a:rPr kumimoji="0" lang="en-US" altLang="en-US" sz="2400" b="1" i="0" u="none" strike="noStrike" cap="none" normalizeH="0" baseline="0" dirty="0">
                <a:ln>
                  <a:noFill/>
                </a:ln>
                <a:solidFill>
                  <a:srgbClr val="292929"/>
                </a:solidFill>
                <a:effectLst/>
                <a:latin typeface="medium-content-serif-font"/>
              </a:rPr>
              <a:t>backpropagation phase</a:t>
            </a:r>
            <a:r>
              <a:rPr kumimoji="0" lang="en-US" altLang="en-US" sz="2400" b="0" i="0" u="none" strike="noStrike" cap="none" normalizeH="0" baseline="0" dirty="0">
                <a:ln>
                  <a:noFill/>
                </a:ln>
                <a:solidFill>
                  <a:srgbClr val="292929"/>
                </a:solidFill>
                <a:effectLst/>
                <a:latin typeface="medium-content-serif-fon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3811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3090-499C-4DDC-9717-DD4230A4F4E0}"/>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109897FC-6F2C-4E4E-AFC0-3E626B223D39}"/>
              </a:ext>
            </a:extLst>
          </p:cNvPr>
          <p:cNvSpPr>
            <a:spLocks noGrp="1"/>
          </p:cNvSpPr>
          <p:nvPr>
            <p:ph idx="1"/>
          </p:nvPr>
        </p:nvSpPr>
        <p:spPr/>
        <p:txBody>
          <a:bodyPr>
            <a:normAutofit/>
          </a:bodyPr>
          <a:lstStyle/>
          <a:p>
            <a:r>
              <a:rPr lang="en-IN" dirty="0"/>
              <a:t>All three models were trained from scratch for 300 epochs with early stopping implemented. </a:t>
            </a:r>
          </a:p>
          <a:p>
            <a:r>
              <a:rPr lang="en-IN" dirty="0"/>
              <a:t>The optimizer used was Stochastic Gradient Descent with momentum.</a:t>
            </a:r>
          </a:p>
          <a:p>
            <a:r>
              <a:rPr lang="en-US" dirty="0"/>
              <a:t>ResNet-152 outperformed among the three. </a:t>
            </a:r>
          </a:p>
          <a:p>
            <a:r>
              <a:rPr lang="en-US" dirty="0"/>
              <a:t>This could be because of the depth of the network and the number of residual bottlenecks being much larger than the other two. </a:t>
            </a:r>
          </a:p>
          <a:p>
            <a:r>
              <a:rPr lang="en-US" dirty="0"/>
              <a:t>This is </a:t>
            </a:r>
            <a:r>
              <a:rPr lang="en-US" dirty="0" err="1"/>
              <a:t>consistant</a:t>
            </a:r>
            <a:r>
              <a:rPr lang="en-US" dirty="0"/>
              <a:t> with many other studies that used pretrained weights where ResNet-152 outperformed others.</a:t>
            </a:r>
            <a:endParaRPr lang="en-IN" dirty="0"/>
          </a:p>
        </p:txBody>
      </p:sp>
    </p:spTree>
    <p:extLst>
      <p:ext uri="{BB962C8B-B14F-4D97-AF65-F5344CB8AC3E}">
        <p14:creationId xmlns:p14="http://schemas.microsoft.com/office/powerpoint/2010/main" val="3148388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F685A7-3E11-4CF3-8381-27F3D429CD60}"/>
              </a:ext>
            </a:extLst>
          </p:cNvPr>
          <p:cNvPicPr>
            <a:picLocks noChangeAspect="1"/>
          </p:cNvPicPr>
          <p:nvPr/>
        </p:nvPicPr>
        <p:blipFill>
          <a:blip r:embed="rId2"/>
          <a:stretch>
            <a:fillRect/>
          </a:stretch>
        </p:blipFill>
        <p:spPr>
          <a:xfrm>
            <a:off x="2039928" y="559792"/>
            <a:ext cx="8162163" cy="6298208"/>
          </a:xfrm>
          <a:prstGeom prst="rect">
            <a:avLst/>
          </a:prstGeom>
        </p:spPr>
      </p:pic>
      <p:sp>
        <p:nvSpPr>
          <p:cNvPr id="2" name="Title 1">
            <a:extLst>
              <a:ext uri="{FF2B5EF4-FFF2-40B4-BE49-F238E27FC236}">
                <a16:creationId xmlns:a16="http://schemas.microsoft.com/office/drawing/2014/main" id="{3B87F396-A0D8-4978-A7CB-E644B3F02992}"/>
              </a:ext>
            </a:extLst>
          </p:cNvPr>
          <p:cNvSpPr>
            <a:spLocks noGrp="1"/>
          </p:cNvSpPr>
          <p:nvPr>
            <p:ph type="title"/>
          </p:nvPr>
        </p:nvSpPr>
        <p:spPr/>
        <p:txBody>
          <a:bodyPr/>
          <a:lstStyle/>
          <a:p>
            <a:r>
              <a:rPr lang="en-IN" dirty="0"/>
              <a:t>Results:  </a:t>
            </a:r>
            <a:r>
              <a:rPr lang="en-IN" dirty="0" err="1"/>
              <a:t>ResNet</a:t>
            </a:r>
            <a:r>
              <a:rPr lang="en-IN" dirty="0"/>
              <a:t> 152</a:t>
            </a:r>
            <a:br>
              <a:rPr lang="en-IN" dirty="0"/>
            </a:br>
            <a:endParaRPr lang="en-IN" dirty="0"/>
          </a:p>
        </p:txBody>
      </p:sp>
    </p:spTree>
    <p:extLst>
      <p:ext uri="{BB962C8B-B14F-4D97-AF65-F5344CB8AC3E}">
        <p14:creationId xmlns:p14="http://schemas.microsoft.com/office/powerpoint/2010/main" val="3237968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657FAD-7C95-4764-A647-74904414E672}"/>
              </a:ext>
            </a:extLst>
          </p:cNvPr>
          <p:cNvPicPr>
            <a:picLocks noChangeAspect="1"/>
          </p:cNvPicPr>
          <p:nvPr/>
        </p:nvPicPr>
        <p:blipFill>
          <a:blip r:embed="rId2"/>
          <a:stretch>
            <a:fillRect/>
          </a:stretch>
        </p:blipFill>
        <p:spPr>
          <a:xfrm>
            <a:off x="2499589" y="0"/>
            <a:ext cx="8721406" cy="6732500"/>
          </a:xfrm>
          <a:prstGeom prst="rect">
            <a:avLst/>
          </a:prstGeom>
        </p:spPr>
      </p:pic>
      <p:sp>
        <p:nvSpPr>
          <p:cNvPr id="2" name="Title 1">
            <a:extLst>
              <a:ext uri="{FF2B5EF4-FFF2-40B4-BE49-F238E27FC236}">
                <a16:creationId xmlns:a16="http://schemas.microsoft.com/office/drawing/2014/main" id="{019DE590-4567-4712-A648-9B2F278325A4}"/>
              </a:ext>
            </a:extLst>
          </p:cNvPr>
          <p:cNvSpPr>
            <a:spLocks noGrp="1"/>
          </p:cNvSpPr>
          <p:nvPr>
            <p:ph type="title"/>
          </p:nvPr>
        </p:nvSpPr>
        <p:spPr>
          <a:xfrm>
            <a:off x="158932" y="0"/>
            <a:ext cx="10515600" cy="1325563"/>
          </a:xfrm>
        </p:spPr>
        <p:txBody>
          <a:bodyPr/>
          <a:lstStyle/>
          <a:p>
            <a:r>
              <a:rPr lang="en-IN" dirty="0"/>
              <a:t>Results:  </a:t>
            </a:r>
            <a:r>
              <a:rPr lang="en-IN" dirty="0" err="1"/>
              <a:t>ResNet</a:t>
            </a:r>
            <a:r>
              <a:rPr lang="en-IN" dirty="0"/>
              <a:t> 50</a:t>
            </a:r>
          </a:p>
        </p:txBody>
      </p:sp>
    </p:spTree>
    <p:extLst>
      <p:ext uri="{BB962C8B-B14F-4D97-AF65-F5344CB8AC3E}">
        <p14:creationId xmlns:p14="http://schemas.microsoft.com/office/powerpoint/2010/main" val="1462907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8C11E-10A1-4D29-9EA1-6BB70DDE6605}"/>
              </a:ext>
            </a:extLst>
          </p:cNvPr>
          <p:cNvPicPr>
            <a:picLocks noChangeAspect="1"/>
          </p:cNvPicPr>
          <p:nvPr/>
        </p:nvPicPr>
        <p:blipFill>
          <a:blip r:embed="rId2"/>
          <a:stretch>
            <a:fillRect/>
          </a:stretch>
        </p:blipFill>
        <p:spPr>
          <a:xfrm>
            <a:off x="3174275" y="264859"/>
            <a:ext cx="8292981" cy="6328282"/>
          </a:xfrm>
          <a:prstGeom prst="rect">
            <a:avLst/>
          </a:prstGeom>
        </p:spPr>
      </p:pic>
      <p:sp>
        <p:nvSpPr>
          <p:cNvPr id="2" name="Title 1">
            <a:extLst>
              <a:ext uri="{FF2B5EF4-FFF2-40B4-BE49-F238E27FC236}">
                <a16:creationId xmlns:a16="http://schemas.microsoft.com/office/drawing/2014/main" id="{61CD64CF-0B43-4A77-9F36-91AE6C81DA44}"/>
              </a:ext>
            </a:extLst>
          </p:cNvPr>
          <p:cNvSpPr>
            <a:spLocks noGrp="1"/>
          </p:cNvSpPr>
          <p:nvPr>
            <p:ph type="title"/>
          </p:nvPr>
        </p:nvSpPr>
        <p:spPr>
          <a:xfrm>
            <a:off x="315685" y="0"/>
            <a:ext cx="10515600" cy="1325563"/>
          </a:xfrm>
        </p:spPr>
        <p:txBody>
          <a:bodyPr/>
          <a:lstStyle/>
          <a:p>
            <a:r>
              <a:rPr lang="en-IN" dirty="0"/>
              <a:t>Results:  </a:t>
            </a:r>
            <a:r>
              <a:rPr lang="en-IN" dirty="0" err="1"/>
              <a:t>ResNet</a:t>
            </a:r>
            <a:r>
              <a:rPr lang="en-IN" dirty="0"/>
              <a:t> 18</a:t>
            </a:r>
          </a:p>
        </p:txBody>
      </p:sp>
    </p:spTree>
    <p:extLst>
      <p:ext uri="{BB962C8B-B14F-4D97-AF65-F5344CB8AC3E}">
        <p14:creationId xmlns:p14="http://schemas.microsoft.com/office/powerpoint/2010/main" val="866913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CF18C-F838-42EA-9BA7-897E5352B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380" y="482692"/>
            <a:ext cx="7209117" cy="6127750"/>
          </a:xfrm>
          <a:prstGeom prst="rect">
            <a:avLst/>
          </a:prstGeom>
        </p:spPr>
      </p:pic>
      <p:sp>
        <p:nvSpPr>
          <p:cNvPr id="2" name="Title 1">
            <a:extLst>
              <a:ext uri="{FF2B5EF4-FFF2-40B4-BE49-F238E27FC236}">
                <a16:creationId xmlns:a16="http://schemas.microsoft.com/office/drawing/2014/main" id="{3522091D-88F0-4FED-B2D6-84F098DB558A}"/>
              </a:ext>
            </a:extLst>
          </p:cNvPr>
          <p:cNvSpPr>
            <a:spLocks noGrp="1"/>
          </p:cNvSpPr>
          <p:nvPr>
            <p:ph type="title"/>
          </p:nvPr>
        </p:nvSpPr>
        <p:spPr>
          <a:xfrm>
            <a:off x="104503" y="185351"/>
            <a:ext cx="10515600" cy="1325563"/>
          </a:xfrm>
        </p:spPr>
        <p:txBody>
          <a:bodyPr/>
          <a:lstStyle/>
          <a:p>
            <a:r>
              <a:rPr lang="en-IN" dirty="0"/>
              <a:t>Introduction</a:t>
            </a:r>
          </a:p>
        </p:txBody>
      </p:sp>
      <p:sp>
        <p:nvSpPr>
          <p:cNvPr id="3" name="Content Placeholder 2">
            <a:extLst>
              <a:ext uri="{FF2B5EF4-FFF2-40B4-BE49-F238E27FC236}">
                <a16:creationId xmlns:a16="http://schemas.microsoft.com/office/drawing/2014/main" id="{E28AC003-C58A-48FA-9462-3E38369EDD24}"/>
              </a:ext>
            </a:extLst>
          </p:cNvPr>
          <p:cNvSpPr>
            <a:spLocks noGrp="1"/>
          </p:cNvSpPr>
          <p:nvPr>
            <p:ph idx="1"/>
          </p:nvPr>
        </p:nvSpPr>
        <p:spPr>
          <a:xfrm>
            <a:off x="313509" y="1319349"/>
            <a:ext cx="11040291" cy="4857614"/>
          </a:xfrm>
        </p:spPr>
        <p:txBody>
          <a:bodyPr>
            <a:normAutofit lnSpcReduction="10000"/>
          </a:bodyPr>
          <a:lstStyle/>
          <a:p>
            <a:r>
              <a:rPr lang="en-US" sz="2400" dirty="0"/>
              <a:t>The breast consists of </a:t>
            </a:r>
          </a:p>
          <a:p>
            <a:pPr marL="0" indent="0">
              <a:buNone/>
            </a:pPr>
            <a:r>
              <a:rPr lang="en-US" sz="2400" dirty="0"/>
              <a:t>different tissues such as </a:t>
            </a:r>
          </a:p>
          <a:p>
            <a:pPr marL="0" indent="0">
              <a:buNone/>
            </a:pPr>
            <a:r>
              <a:rPr lang="en-US" sz="2400" dirty="0"/>
              <a:t>very fatty tissue to very dense tissue. </a:t>
            </a:r>
          </a:p>
          <a:p>
            <a:r>
              <a:rPr lang="en-US" sz="2400" dirty="0"/>
              <a:t>A network of lobes lie within </a:t>
            </a:r>
          </a:p>
          <a:p>
            <a:pPr marL="0" indent="0">
              <a:buNone/>
            </a:pPr>
            <a:r>
              <a:rPr lang="en-US" sz="2400" dirty="0"/>
              <a:t>these </a:t>
            </a:r>
            <a:r>
              <a:rPr lang="en-US" sz="2400" dirty="0" err="1"/>
              <a:t>tissues,and</a:t>
            </a:r>
            <a:r>
              <a:rPr lang="en-US" sz="2400" dirty="0"/>
              <a:t> each lobe is </a:t>
            </a:r>
          </a:p>
          <a:p>
            <a:pPr marL="0" indent="0">
              <a:buNone/>
            </a:pPr>
            <a:r>
              <a:rPr lang="en-US" sz="2400" dirty="0"/>
              <a:t>made up of lobules which</a:t>
            </a:r>
          </a:p>
          <a:p>
            <a:pPr marL="0" indent="0">
              <a:buNone/>
            </a:pPr>
            <a:r>
              <a:rPr lang="en-US" sz="2400" dirty="0"/>
              <a:t> are small tube-like structures. </a:t>
            </a:r>
          </a:p>
          <a:p>
            <a:r>
              <a:rPr lang="en-US" sz="2400" dirty="0"/>
              <a:t>Cancer of the breast is when the cells </a:t>
            </a:r>
          </a:p>
          <a:p>
            <a:pPr marL="0" indent="0">
              <a:buNone/>
            </a:pPr>
            <a:r>
              <a:rPr lang="en-US" sz="2400" dirty="0"/>
              <a:t>present begin to grow out of control </a:t>
            </a:r>
          </a:p>
          <a:p>
            <a:pPr marL="0" indent="0">
              <a:buNone/>
            </a:pPr>
            <a:r>
              <a:rPr lang="en-US" sz="2400" dirty="0"/>
              <a:t>and form a mass of cells. These can be:</a:t>
            </a:r>
          </a:p>
          <a:p>
            <a:pPr marL="0" indent="0">
              <a:buNone/>
            </a:pPr>
            <a:r>
              <a:rPr lang="en-US" sz="2400" b="1" dirty="0"/>
              <a:t>Benign</a:t>
            </a:r>
            <a:r>
              <a:rPr lang="en-US" sz="2400" dirty="0"/>
              <a:t> or </a:t>
            </a:r>
            <a:r>
              <a:rPr lang="en-US" sz="2400" b="1" dirty="0"/>
              <a:t>Malignant</a:t>
            </a:r>
          </a:p>
          <a:p>
            <a:endParaRPr lang="en-IN" dirty="0"/>
          </a:p>
        </p:txBody>
      </p:sp>
    </p:spTree>
    <p:extLst>
      <p:ext uri="{BB962C8B-B14F-4D97-AF65-F5344CB8AC3E}">
        <p14:creationId xmlns:p14="http://schemas.microsoft.com/office/powerpoint/2010/main" val="980814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B75A-1215-4C5A-9F89-04D89AA85AB1}"/>
              </a:ext>
            </a:extLst>
          </p:cNvPr>
          <p:cNvSpPr>
            <a:spLocks noGrp="1"/>
          </p:cNvSpPr>
          <p:nvPr>
            <p:ph type="title"/>
          </p:nvPr>
        </p:nvSpPr>
        <p:spPr/>
        <p:txBody>
          <a:bodyPr/>
          <a:lstStyle/>
          <a:p>
            <a:r>
              <a:rPr lang="en-IN" dirty="0"/>
              <a:t>Results</a:t>
            </a:r>
          </a:p>
        </p:txBody>
      </p:sp>
      <p:graphicFrame>
        <p:nvGraphicFramePr>
          <p:cNvPr id="4" name="Table 4">
            <a:extLst>
              <a:ext uri="{FF2B5EF4-FFF2-40B4-BE49-F238E27FC236}">
                <a16:creationId xmlns:a16="http://schemas.microsoft.com/office/drawing/2014/main" id="{3F96DC44-A225-42F5-A83B-14DE1EC38F38}"/>
              </a:ext>
            </a:extLst>
          </p:cNvPr>
          <p:cNvGraphicFramePr>
            <a:graphicFrameLocks noGrp="1"/>
          </p:cNvGraphicFramePr>
          <p:nvPr>
            <p:ph idx="1"/>
            <p:extLst>
              <p:ext uri="{D42A27DB-BD31-4B8C-83A1-F6EECF244321}">
                <p14:modId xmlns:p14="http://schemas.microsoft.com/office/powerpoint/2010/main" val="2857839341"/>
              </p:ext>
            </p:extLst>
          </p:nvPr>
        </p:nvGraphicFramePr>
        <p:xfrm>
          <a:off x="838200" y="1825625"/>
          <a:ext cx="10515600" cy="3517084"/>
        </p:xfrm>
        <a:graphic>
          <a:graphicData uri="http://schemas.openxmlformats.org/drawingml/2006/table">
            <a:tbl>
              <a:tblPr firstRow="1" bandRow="1">
                <a:tableStyleId>{7DF18680-E054-41AD-8BC1-D1AEF772440D}</a:tableStyleId>
              </a:tblPr>
              <a:tblGrid>
                <a:gridCol w="2103120">
                  <a:extLst>
                    <a:ext uri="{9D8B030D-6E8A-4147-A177-3AD203B41FA5}">
                      <a16:colId xmlns:a16="http://schemas.microsoft.com/office/drawing/2014/main" val="3520988552"/>
                    </a:ext>
                  </a:extLst>
                </a:gridCol>
                <a:gridCol w="2103120">
                  <a:extLst>
                    <a:ext uri="{9D8B030D-6E8A-4147-A177-3AD203B41FA5}">
                      <a16:colId xmlns:a16="http://schemas.microsoft.com/office/drawing/2014/main" val="1479643591"/>
                    </a:ext>
                  </a:extLst>
                </a:gridCol>
                <a:gridCol w="2103120">
                  <a:extLst>
                    <a:ext uri="{9D8B030D-6E8A-4147-A177-3AD203B41FA5}">
                      <a16:colId xmlns:a16="http://schemas.microsoft.com/office/drawing/2014/main" val="3519232299"/>
                    </a:ext>
                  </a:extLst>
                </a:gridCol>
                <a:gridCol w="2103120">
                  <a:extLst>
                    <a:ext uri="{9D8B030D-6E8A-4147-A177-3AD203B41FA5}">
                      <a16:colId xmlns:a16="http://schemas.microsoft.com/office/drawing/2014/main" val="2464146653"/>
                    </a:ext>
                  </a:extLst>
                </a:gridCol>
                <a:gridCol w="2103120">
                  <a:extLst>
                    <a:ext uri="{9D8B030D-6E8A-4147-A177-3AD203B41FA5}">
                      <a16:colId xmlns:a16="http://schemas.microsoft.com/office/drawing/2014/main" val="932072462"/>
                    </a:ext>
                  </a:extLst>
                </a:gridCol>
              </a:tblGrid>
              <a:tr h="879271">
                <a:tc>
                  <a:txBody>
                    <a:bodyPr/>
                    <a:lstStyle/>
                    <a:p>
                      <a:r>
                        <a:rPr lang="en-IN" sz="2400" dirty="0"/>
                        <a:t>Network</a:t>
                      </a:r>
                    </a:p>
                  </a:txBody>
                  <a:tcPr/>
                </a:tc>
                <a:tc>
                  <a:txBody>
                    <a:bodyPr/>
                    <a:lstStyle/>
                    <a:p>
                      <a:r>
                        <a:rPr lang="en-IN" sz="2400" dirty="0"/>
                        <a:t>Validation Accuracy</a:t>
                      </a:r>
                    </a:p>
                  </a:txBody>
                  <a:tcPr/>
                </a:tc>
                <a:tc>
                  <a:txBody>
                    <a:bodyPr/>
                    <a:lstStyle/>
                    <a:p>
                      <a:r>
                        <a:rPr lang="en-IN" sz="2400" dirty="0"/>
                        <a:t>Test Accuracy</a:t>
                      </a:r>
                    </a:p>
                  </a:txBody>
                  <a:tcPr/>
                </a:tc>
                <a:tc>
                  <a:txBody>
                    <a:bodyPr/>
                    <a:lstStyle/>
                    <a:p>
                      <a:r>
                        <a:rPr lang="en-IN" sz="2400" dirty="0"/>
                        <a:t>F1 Score</a:t>
                      </a:r>
                    </a:p>
                  </a:txBody>
                  <a:tcPr/>
                </a:tc>
                <a:tc>
                  <a:txBody>
                    <a:bodyPr/>
                    <a:lstStyle/>
                    <a:p>
                      <a:r>
                        <a:rPr lang="en-IN" sz="2400" dirty="0"/>
                        <a:t>AUC</a:t>
                      </a:r>
                    </a:p>
                  </a:txBody>
                  <a:tcPr/>
                </a:tc>
                <a:extLst>
                  <a:ext uri="{0D108BD9-81ED-4DB2-BD59-A6C34878D82A}">
                    <a16:rowId xmlns:a16="http://schemas.microsoft.com/office/drawing/2014/main" val="1535309241"/>
                  </a:ext>
                </a:extLst>
              </a:tr>
              <a:tr h="879271">
                <a:tc>
                  <a:txBody>
                    <a:bodyPr/>
                    <a:lstStyle/>
                    <a:p>
                      <a:r>
                        <a:rPr lang="en-IN" sz="2400" dirty="0"/>
                        <a:t>ResNet-152</a:t>
                      </a:r>
                    </a:p>
                  </a:txBody>
                  <a:tcPr/>
                </a:tc>
                <a:tc>
                  <a:txBody>
                    <a:bodyPr/>
                    <a:lstStyle/>
                    <a:p>
                      <a:r>
                        <a:rPr lang="en-IN" sz="2400" dirty="0"/>
                        <a:t>0.78</a:t>
                      </a:r>
                    </a:p>
                  </a:txBody>
                  <a:tcPr/>
                </a:tc>
                <a:tc>
                  <a:txBody>
                    <a:bodyPr/>
                    <a:lstStyle/>
                    <a:p>
                      <a:r>
                        <a:rPr lang="en-IN" sz="2400" dirty="0"/>
                        <a:t>0.75</a:t>
                      </a:r>
                    </a:p>
                  </a:txBody>
                  <a:tcPr/>
                </a:tc>
                <a:tc>
                  <a:txBody>
                    <a:bodyPr/>
                    <a:lstStyle/>
                    <a:p>
                      <a:r>
                        <a:rPr lang="en-IN" sz="2400" dirty="0"/>
                        <a:t>0.75</a:t>
                      </a:r>
                    </a:p>
                  </a:txBody>
                  <a:tcPr/>
                </a:tc>
                <a:tc>
                  <a:txBody>
                    <a:bodyPr/>
                    <a:lstStyle/>
                    <a:p>
                      <a:r>
                        <a:rPr lang="en-IN" sz="2400" dirty="0"/>
                        <a:t>0.89</a:t>
                      </a:r>
                    </a:p>
                  </a:txBody>
                  <a:tcPr/>
                </a:tc>
                <a:extLst>
                  <a:ext uri="{0D108BD9-81ED-4DB2-BD59-A6C34878D82A}">
                    <a16:rowId xmlns:a16="http://schemas.microsoft.com/office/drawing/2014/main" val="4069180808"/>
                  </a:ext>
                </a:extLst>
              </a:tr>
              <a:tr h="879271">
                <a:tc>
                  <a:txBody>
                    <a:bodyPr/>
                    <a:lstStyle/>
                    <a:p>
                      <a:r>
                        <a:rPr lang="en-IN" sz="2400" dirty="0"/>
                        <a:t>ResNet-50</a:t>
                      </a:r>
                    </a:p>
                  </a:txBody>
                  <a:tcPr/>
                </a:tc>
                <a:tc>
                  <a:txBody>
                    <a:bodyPr/>
                    <a:lstStyle/>
                    <a:p>
                      <a:r>
                        <a:rPr lang="en-IN" sz="2400" dirty="0"/>
                        <a:t>0.72</a:t>
                      </a:r>
                    </a:p>
                  </a:txBody>
                  <a:tcPr/>
                </a:tc>
                <a:tc>
                  <a:txBody>
                    <a:bodyPr/>
                    <a:lstStyle/>
                    <a:p>
                      <a:r>
                        <a:rPr lang="en-IN" sz="2400" dirty="0"/>
                        <a:t>0.70</a:t>
                      </a:r>
                    </a:p>
                  </a:txBody>
                  <a:tcPr/>
                </a:tc>
                <a:tc>
                  <a:txBody>
                    <a:bodyPr/>
                    <a:lstStyle/>
                    <a:p>
                      <a:r>
                        <a:rPr lang="en-IN" sz="2400" dirty="0"/>
                        <a:t>0.70</a:t>
                      </a:r>
                    </a:p>
                  </a:txBody>
                  <a:tcPr/>
                </a:tc>
                <a:tc>
                  <a:txBody>
                    <a:bodyPr/>
                    <a:lstStyle/>
                    <a:p>
                      <a:r>
                        <a:rPr lang="en-IN" sz="2400" dirty="0"/>
                        <a:t>0.85</a:t>
                      </a:r>
                    </a:p>
                  </a:txBody>
                  <a:tcPr/>
                </a:tc>
                <a:extLst>
                  <a:ext uri="{0D108BD9-81ED-4DB2-BD59-A6C34878D82A}">
                    <a16:rowId xmlns:a16="http://schemas.microsoft.com/office/drawing/2014/main" val="2437607286"/>
                  </a:ext>
                </a:extLst>
              </a:tr>
              <a:tr h="879271">
                <a:tc>
                  <a:txBody>
                    <a:bodyPr/>
                    <a:lstStyle/>
                    <a:p>
                      <a:r>
                        <a:rPr lang="en-IN" sz="2400" dirty="0"/>
                        <a:t>ResNet-18</a:t>
                      </a:r>
                    </a:p>
                  </a:txBody>
                  <a:tcPr/>
                </a:tc>
                <a:tc>
                  <a:txBody>
                    <a:bodyPr/>
                    <a:lstStyle/>
                    <a:p>
                      <a:r>
                        <a:rPr lang="en-IN" sz="2400" dirty="0"/>
                        <a:t>0.52</a:t>
                      </a:r>
                    </a:p>
                  </a:txBody>
                  <a:tcPr/>
                </a:tc>
                <a:tc>
                  <a:txBody>
                    <a:bodyPr/>
                    <a:lstStyle/>
                    <a:p>
                      <a:r>
                        <a:rPr lang="en-IN" sz="2400" dirty="0"/>
                        <a:t>0.50</a:t>
                      </a:r>
                    </a:p>
                  </a:txBody>
                  <a:tcPr/>
                </a:tc>
                <a:tc>
                  <a:txBody>
                    <a:bodyPr/>
                    <a:lstStyle/>
                    <a:p>
                      <a:r>
                        <a:rPr lang="en-IN" sz="2400" dirty="0"/>
                        <a:t>0.5</a:t>
                      </a:r>
                    </a:p>
                  </a:txBody>
                  <a:tcPr/>
                </a:tc>
                <a:tc>
                  <a:txBody>
                    <a:bodyPr/>
                    <a:lstStyle/>
                    <a:p>
                      <a:r>
                        <a:rPr lang="en-IN" sz="2400" dirty="0"/>
                        <a:t>0.32</a:t>
                      </a:r>
                    </a:p>
                  </a:txBody>
                  <a:tcPr/>
                </a:tc>
                <a:extLst>
                  <a:ext uri="{0D108BD9-81ED-4DB2-BD59-A6C34878D82A}">
                    <a16:rowId xmlns:a16="http://schemas.microsoft.com/office/drawing/2014/main" val="1192723133"/>
                  </a:ext>
                </a:extLst>
              </a:tr>
            </a:tbl>
          </a:graphicData>
        </a:graphic>
      </p:graphicFrame>
    </p:spTree>
    <p:extLst>
      <p:ext uri="{BB962C8B-B14F-4D97-AF65-F5344CB8AC3E}">
        <p14:creationId xmlns:p14="http://schemas.microsoft.com/office/powerpoint/2010/main" val="664544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6C4A-B075-4465-A9E4-BA814AE0CCD4}"/>
              </a:ext>
            </a:extLst>
          </p:cNvPr>
          <p:cNvSpPr>
            <a:spLocks noGrp="1"/>
          </p:cNvSpPr>
          <p:nvPr>
            <p:ph type="title"/>
          </p:nvPr>
        </p:nvSpPr>
        <p:spPr/>
        <p:txBody>
          <a:bodyPr/>
          <a:lstStyle/>
          <a:p>
            <a:r>
              <a:rPr lang="en-IN" dirty="0"/>
              <a:t>Challenges and Constraints</a:t>
            </a:r>
          </a:p>
        </p:txBody>
      </p:sp>
      <p:sp>
        <p:nvSpPr>
          <p:cNvPr id="3" name="Content Placeholder 2">
            <a:extLst>
              <a:ext uri="{FF2B5EF4-FFF2-40B4-BE49-F238E27FC236}">
                <a16:creationId xmlns:a16="http://schemas.microsoft.com/office/drawing/2014/main" id="{B51F2E7A-0BEB-4A24-8F1D-EB9583D2E135}"/>
              </a:ext>
            </a:extLst>
          </p:cNvPr>
          <p:cNvSpPr>
            <a:spLocks noGrp="1"/>
          </p:cNvSpPr>
          <p:nvPr>
            <p:ph idx="1"/>
          </p:nvPr>
        </p:nvSpPr>
        <p:spPr/>
        <p:txBody>
          <a:bodyPr>
            <a:normAutofit/>
          </a:bodyPr>
          <a:lstStyle/>
          <a:p>
            <a:r>
              <a:rPr lang="en-IN" sz="2400" dirty="0"/>
              <a:t>Very large amounts of data is required to effectively train a CNN. The ImageNet dataset for example consists of millions of images.</a:t>
            </a:r>
          </a:p>
          <a:p>
            <a:r>
              <a:rPr lang="en-IN" sz="2400" dirty="0"/>
              <a:t>Computing power </a:t>
            </a:r>
            <a:r>
              <a:rPr lang="en-IN" sz="2400" dirty="0" err="1"/>
              <a:t>i.e</a:t>
            </a:r>
            <a:r>
              <a:rPr lang="en-IN" sz="2400" dirty="0"/>
              <a:t> GPU and high RAM capacity is also required to train CNN for image datasets.</a:t>
            </a:r>
          </a:p>
          <a:p>
            <a:r>
              <a:rPr lang="en-IN" sz="2400" dirty="0"/>
              <a:t>To work around these constraints :</a:t>
            </a:r>
          </a:p>
          <a:p>
            <a:pPr marL="914400" lvl="1" indent="-457200">
              <a:buFont typeface="+mj-lt"/>
              <a:buAutoNum type="arabicPeriod"/>
            </a:pPr>
            <a:r>
              <a:rPr lang="en-IN" sz="2000" dirty="0"/>
              <a:t>Google </a:t>
            </a:r>
            <a:r>
              <a:rPr lang="en-IN" sz="2000" dirty="0" err="1"/>
              <a:t>Colaboratory</a:t>
            </a:r>
            <a:r>
              <a:rPr lang="en-IN" sz="2000" dirty="0"/>
              <a:t> a cloud platform providing GPU facility was used.</a:t>
            </a:r>
          </a:p>
          <a:p>
            <a:pPr marL="914400" lvl="1" indent="-457200">
              <a:buFont typeface="+mj-lt"/>
              <a:buAutoNum type="arabicPeriod"/>
            </a:pPr>
            <a:r>
              <a:rPr lang="en-IN" sz="2000" dirty="0"/>
              <a:t>But this in turn brought up additional issues as google drive was not accommodative of the entire dataset, and when the RAM was still insufficient to process a dataset of more than 1000 images in total.</a:t>
            </a:r>
          </a:p>
          <a:p>
            <a:endParaRPr lang="en-IN" sz="2400" dirty="0"/>
          </a:p>
        </p:txBody>
      </p:sp>
    </p:spTree>
    <p:extLst>
      <p:ext uri="{BB962C8B-B14F-4D97-AF65-F5344CB8AC3E}">
        <p14:creationId xmlns:p14="http://schemas.microsoft.com/office/powerpoint/2010/main" val="1533059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F523-E0BE-47CD-A1E0-DE056A91A038}"/>
              </a:ext>
            </a:extLst>
          </p:cNvPr>
          <p:cNvSpPr>
            <a:spLocks noGrp="1"/>
          </p:cNvSpPr>
          <p:nvPr>
            <p:ph type="title"/>
          </p:nvPr>
        </p:nvSpPr>
        <p:spPr/>
        <p:txBody>
          <a:bodyPr/>
          <a:lstStyle/>
          <a:p>
            <a:r>
              <a:rPr lang="en-IN" dirty="0"/>
              <a:t>The way Forward</a:t>
            </a:r>
          </a:p>
        </p:txBody>
      </p:sp>
      <p:sp>
        <p:nvSpPr>
          <p:cNvPr id="3" name="Content Placeholder 2">
            <a:extLst>
              <a:ext uri="{FF2B5EF4-FFF2-40B4-BE49-F238E27FC236}">
                <a16:creationId xmlns:a16="http://schemas.microsoft.com/office/drawing/2014/main" id="{5A36BE27-802A-49B1-884F-0D4A0E4F6F4A}"/>
              </a:ext>
            </a:extLst>
          </p:cNvPr>
          <p:cNvSpPr>
            <a:spLocks noGrp="1"/>
          </p:cNvSpPr>
          <p:nvPr>
            <p:ph idx="1"/>
          </p:nvPr>
        </p:nvSpPr>
        <p:spPr/>
        <p:txBody>
          <a:bodyPr>
            <a:noAutofit/>
          </a:bodyPr>
          <a:lstStyle/>
          <a:p>
            <a:r>
              <a:rPr lang="en-US" sz="2000" dirty="0"/>
              <a:t>To create an ensemble classifier of </a:t>
            </a:r>
            <a:r>
              <a:rPr lang="en-US" sz="2000" dirty="0" err="1"/>
              <a:t>ResNets</a:t>
            </a:r>
            <a:r>
              <a:rPr lang="en-US" sz="2000" dirty="0"/>
              <a:t>, and perhaps even a hybrid ensemble and study the performance of such a classifier.</a:t>
            </a:r>
          </a:p>
          <a:p>
            <a:r>
              <a:rPr lang="en-US" sz="2000" dirty="0"/>
              <a:t>Using pretrained weights and then replacing the final layers with custom networks is a popular approach in attempts to further research in this field.</a:t>
            </a:r>
          </a:p>
          <a:p>
            <a:r>
              <a:rPr lang="en-US" sz="2000" dirty="0"/>
              <a:t>In this study, only a broad classification </a:t>
            </a:r>
            <a:r>
              <a:rPr lang="en-US" sz="2000" dirty="0" err="1"/>
              <a:t>i.e</a:t>
            </a:r>
            <a:r>
              <a:rPr lang="en-US" sz="2000" dirty="0"/>
              <a:t> binary classification was attempted. The next step would be for a multi-class classification, to the type of cancer. A network should be unbiased and equally sensitive to all classes. Advanced Data Augmentation techniques such as the usage of conditional General Adversarial Networks and deep photo style transfer is another avenue that can be explored.</a:t>
            </a:r>
          </a:p>
          <a:p>
            <a:r>
              <a:rPr lang="en-US" sz="2000" dirty="0"/>
              <a:t> Different weight initialization techniques such as Xavier, Gaussian distribution, MSRA are some other options. In this study </a:t>
            </a:r>
            <a:r>
              <a:rPr lang="en-US" sz="2000" dirty="0" err="1"/>
              <a:t>Kaiming</a:t>
            </a:r>
            <a:r>
              <a:rPr lang="en-US" sz="2000" dirty="0"/>
              <a:t> initialization of weights was attempted.</a:t>
            </a:r>
            <a:endParaRPr lang="en-IN" sz="2000" dirty="0"/>
          </a:p>
        </p:txBody>
      </p:sp>
    </p:spTree>
    <p:extLst>
      <p:ext uri="{BB962C8B-B14F-4D97-AF65-F5344CB8AC3E}">
        <p14:creationId xmlns:p14="http://schemas.microsoft.com/office/powerpoint/2010/main" val="815842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F0A6-64E3-4E68-B41E-5AE4D371D7F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F2DA46D4-1ADE-4E52-B2DF-0822EDB93216}"/>
              </a:ext>
            </a:extLst>
          </p:cNvPr>
          <p:cNvSpPr>
            <a:spLocks noGrp="1"/>
          </p:cNvSpPr>
          <p:nvPr>
            <p:ph idx="1"/>
          </p:nvPr>
        </p:nvSpPr>
        <p:spPr>
          <a:xfrm>
            <a:off x="838200" y="1825625"/>
            <a:ext cx="10395857" cy="4522924"/>
          </a:xfrm>
        </p:spPr>
        <p:txBody>
          <a:bodyPr>
            <a:noAutofit/>
          </a:bodyPr>
          <a:lstStyle/>
          <a:p>
            <a:r>
              <a:rPr lang="en-IN" sz="1600" dirty="0"/>
              <a:t>Debra M. Ikeda et al. “Computer-aided Detection Output on 172 Subtle Findings</a:t>
            </a:r>
          </a:p>
          <a:p>
            <a:pPr marL="0" indent="0">
              <a:buNone/>
            </a:pPr>
            <a:r>
              <a:rPr lang="en-IN" sz="1600" dirty="0"/>
              <a:t>on Normal Mammograms Previously Obtained in Women with Breast Cancer</a:t>
            </a:r>
          </a:p>
          <a:p>
            <a:pPr marL="0" indent="0">
              <a:buNone/>
            </a:pPr>
            <a:r>
              <a:rPr lang="en-IN" sz="1600" dirty="0"/>
              <a:t>Detected at Follow-Up Screening Mammography”. In: Radiology 230.3 (2004).</a:t>
            </a:r>
          </a:p>
          <a:p>
            <a:pPr marL="0" indent="0">
              <a:buNone/>
            </a:pPr>
            <a:r>
              <a:rPr lang="en-IN" sz="1600" dirty="0"/>
              <a:t>PMID: 14764891, pp. 811–819. DOI: 10.1148/radiol.2303030254. </a:t>
            </a:r>
            <a:r>
              <a:rPr lang="en-IN" sz="1600" dirty="0" err="1"/>
              <a:t>eprint</a:t>
            </a:r>
            <a:r>
              <a:rPr lang="en-IN" sz="1600" dirty="0"/>
              <a:t>:</a:t>
            </a:r>
          </a:p>
          <a:p>
            <a:pPr marL="0" indent="0">
              <a:buNone/>
            </a:pPr>
            <a:r>
              <a:rPr lang="en-IN" sz="1600" dirty="0"/>
              <a:t>https://doi.org/10.1148/radiol.2303030254. URL: https://doi.org/</a:t>
            </a:r>
          </a:p>
          <a:p>
            <a:pPr marL="0" indent="0">
              <a:buNone/>
            </a:pPr>
            <a:r>
              <a:rPr lang="en-IN" sz="1600" dirty="0"/>
              <a:t>10.1148/radiol.2303030254.</a:t>
            </a:r>
          </a:p>
          <a:p>
            <a:r>
              <a:rPr lang="en-IN" sz="1600" dirty="0"/>
              <a:t>I.H. Witten, E. Frank, and M.A. Hall. Data Mining: Practical Machine Learning</a:t>
            </a:r>
          </a:p>
          <a:p>
            <a:pPr marL="0" indent="0">
              <a:buNone/>
            </a:pPr>
            <a:r>
              <a:rPr lang="en-IN" sz="1600" dirty="0"/>
              <a:t>Tools and Techniques. The Morgan Kaufmann Series in Data Management Systems.</a:t>
            </a:r>
          </a:p>
          <a:p>
            <a:pPr marL="0" indent="0">
              <a:buNone/>
            </a:pPr>
            <a:r>
              <a:rPr lang="en-IN" sz="1600" dirty="0"/>
              <a:t>Elsevier Science, 2011. ISBN: 9780080890364. URL: https : / / books .</a:t>
            </a:r>
          </a:p>
          <a:p>
            <a:pPr marL="0" indent="0">
              <a:buNone/>
            </a:pPr>
            <a:r>
              <a:rPr lang="en-IN" sz="1600" dirty="0"/>
              <a:t>google.co.in/</a:t>
            </a:r>
            <a:r>
              <a:rPr lang="en-IN" sz="1600" dirty="0" err="1"/>
              <a:t>books?id</a:t>
            </a:r>
            <a:r>
              <a:rPr lang="en-IN" sz="1600" dirty="0"/>
              <a:t>=bDtLM8CODsQC.</a:t>
            </a:r>
          </a:p>
          <a:p>
            <a:r>
              <a:rPr lang="en-IN" sz="1600" dirty="0"/>
              <a:t> </a:t>
            </a:r>
            <a:r>
              <a:rPr lang="en-IN" sz="1600" dirty="0" err="1"/>
              <a:t>Kaiming</a:t>
            </a:r>
            <a:r>
              <a:rPr lang="en-IN" sz="1600" dirty="0"/>
              <a:t> He et al. “Deep Residual Learning for Image Recognition”. In: </a:t>
            </a:r>
            <a:r>
              <a:rPr lang="en-IN" sz="1600" dirty="0" err="1"/>
              <a:t>CoRR</a:t>
            </a:r>
            <a:endParaRPr lang="en-IN" sz="1600" dirty="0"/>
          </a:p>
          <a:p>
            <a:pPr marL="0" indent="0">
              <a:buNone/>
            </a:pPr>
            <a:r>
              <a:rPr lang="en-IN" sz="1600" dirty="0"/>
              <a:t>abs/1512.03385 (2015). </a:t>
            </a:r>
            <a:r>
              <a:rPr lang="en-IN" sz="1600" dirty="0" err="1"/>
              <a:t>arXiv</a:t>
            </a:r>
            <a:r>
              <a:rPr lang="en-IN" sz="1600" dirty="0"/>
              <a:t>: 1512.03385. URL: http://arxiv.org/abs/</a:t>
            </a:r>
          </a:p>
          <a:p>
            <a:pPr marL="0" indent="0">
              <a:buNone/>
            </a:pPr>
            <a:r>
              <a:rPr lang="en-IN" sz="1600" dirty="0"/>
              <a:t>1512.03385.</a:t>
            </a:r>
          </a:p>
        </p:txBody>
      </p:sp>
    </p:spTree>
    <p:extLst>
      <p:ext uri="{BB962C8B-B14F-4D97-AF65-F5344CB8AC3E}">
        <p14:creationId xmlns:p14="http://schemas.microsoft.com/office/powerpoint/2010/main" val="1592391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88B2-AA6A-47A5-9E45-4A2EEEA2BE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2655F0-823E-4089-8CE7-36EBF6D94CFF}"/>
              </a:ext>
            </a:extLst>
          </p:cNvPr>
          <p:cNvSpPr>
            <a:spLocks noGrp="1"/>
          </p:cNvSpPr>
          <p:nvPr>
            <p:ph idx="1"/>
          </p:nvPr>
        </p:nvSpPr>
        <p:spPr/>
        <p:txBody>
          <a:bodyPr>
            <a:normAutofit fontScale="77500" lnSpcReduction="20000"/>
          </a:bodyPr>
          <a:lstStyle/>
          <a:p>
            <a:r>
              <a:rPr lang="en-IN" dirty="0"/>
              <a:t> Ian Goodfellow, </a:t>
            </a:r>
            <a:r>
              <a:rPr lang="en-IN" dirty="0" err="1"/>
              <a:t>Yoshua</a:t>
            </a:r>
            <a:r>
              <a:rPr lang="en-IN" dirty="0"/>
              <a:t> </a:t>
            </a:r>
            <a:r>
              <a:rPr lang="en-IN" dirty="0" err="1"/>
              <a:t>Bengio</a:t>
            </a:r>
            <a:r>
              <a:rPr lang="en-IN" dirty="0"/>
              <a:t>, and Aaron Courville. Deep Learning. http :</a:t>
            </a:r>
          </a:p>
          <a:p>
            <a:pPr marL="0" indent="0">
              <a:buNone/>
            </a:pPr>
            <a:r>
              <a:rPr lang="en-IN" dirty="0"/>
              <a:t>//www.deeplearningbook.org. MIT Press, 2016.</a:t>
            </a:r>
          </a:p>
          <a:p>
            <a:r>
              <a:rPr lang="en-IN" dirty="0" err="1"/>
              <a:t>Benzheng</a:t>
            </a:r>
            <a:r>
              <a:rPr lang="en-IN" dirty="0"/>
              <a:t> Wei et al. “Deep learning model based breast cancer histopathological</a:t>
            </a:r>
          </a:p>
          <a:p>
            <a:pPr marL="0" indent="0">
              <a:buNone/>
            </a:pPr>
            <a:r>
              <a:rPr lang="en-IN" dirty="0"/>
              <a:t>image classification”. In: 2017 IEEE 2nd International Conference on Cloud</a:t>
            </a:r>
          </a:p>
          <a:p>
            <a:r>
              <a:rPr lang="en-IN" dirty="0" err="1"/>
              <a:t>Pytorch</a:t>
            </a:r>
            <a:r>
              <a:rPr lang="en-IN" dirty="0"/>
              <a:t> Documentation. </a:t>
            </a:r>
            <a:r>
              <a:rPr lang="en-IN" dirty="0" err="1"/>
              <a:t>Pytorch</a:t>
            </a:r>
            <a:r>
              <a:rPr lang="en-IN" dirty="0"/>
              <a:t> Documentation. Web resource. The code was</a:t>
            </a:r>
          </a:p>
          <a:p>
            <a:pPr marL="0" indent="0">
              <a:buNone/>
            </a:pPr>
            <a:r>
              <a:rPr lang="en-IN" dirty="0"/>
              <a:t>built used on the documentation available from here. 2017. URL: Pytorch.org.</a:t>
            </a:r>
          </a:p>
          <a:p>
            <a:r>
              <a:rPr lang="en-IN" dirty="0"/>
              <a:t>Lisa </a:t>
            </a:r>
            <a:r>
              <a:rPr lang="en-IN" dirty="0" err="1"/>
              <a:t>Licitra</a:t>
            </a:r>
            <a:r>
              <a:rPr lang="en-IN" dirty="0"/>
              <a:t>, Annalisa </a:t>
            </a:r>
            <a:r>
              <a:rPr lang="en-IN" dirty="0" err="1"/>
              <a:t>Trama</a:t>
            </a:r>
            <a:r>
              <a:rPr lang="en-IN" dirty="0"/>
              <a:t>, and </a:t>
            </a:r>
            <a:r>
              <a:rPr lang="en-IN" dirty="0" err="1"/>
              <a:t>Hykel</a:t>
            </a:r>
            <a:r>
              <a:rPr lang="en-IN" dirty="0"/>
              <a:t> Hosni. “Benefits and Risks of Machine</a:t>
            </a:r>
          </a:p>
          <a:p>
            <a:pPr marL="0" indent="0">
              <a:buNone/>
            </a:pPr>
            <a:r>
              <a:rPr lang="en-IN" dirty="0"/>
              <a:t>Learning Decision Support Systems”. In: JAMA 318.23 (Dec. 2017), pp. 2354–</a:t>
            </a:r>
          </a:p>
          <a:p>
            <a:pPr marL="0" indent="0">
              <a:buNone/>
            </a:pPr>
            <a:r>
              <a:rPr lang="en-IN" dirty="0"/>
              <a:t>2354. ISSN: 0098-7484. DOI: 10.1001/jama.2017.16627. </a:t>
            </a:r>
            <a:r>
              <a:rPr lang="en-IN" dirty="0" err="1"/>
              <a:t>eprint</a:t>
            </a:r>
            <a:r>
              <a:rPr lang="en-IN" dirty="0"/>
              <a:t>: https://</a:t>
            </a:r>
          </a:p>
          <a:p>
            <a:pPr marL="0" indent="0">
              <a:buNone/>
            </a:pPr>
            <a:r>
              <a:rPr lang="en-IN" dirty="0"/>
              <a:t>jamanetwork.com/journals/</a:t>
            </a:r>
            <a:r>
              <a:rPr lang="en-IN" dirty="0" err="1"/>
              <a:t>jama</a:t>
            </a:r>
            <a:r>
              <a:rPr lang="en-IN" dirty="0"/>
              <a:t>/</a:t>
            </a:r>
            <a:r>
              <a:rPr lang="en-IN" dirty="0" err="1"/>
              <a:t>articlepdf</a:t>
            </a:r>
            <a:r>
              <a:rPr lang="en-IN" dirty="0"/>
              <a:t>/2666496/</a:t>
            </a:r>
            <a:r>
              <a:rPr lang="en-IN" dirty="0" err="1"/>
              <a:t>jama</a:t>
            </a:r>
            <a:r>
              <a:rPr lang="en-IN" dirty="0"/>
              <a:t>\_</a:t>
            </a:r>
            <a:r>
              <a:rPr lang="en-IN" dirty="0" err="1"/>
              <a:t>licitra</a:t>
            </a:r>
            <a:r>
              <a:rPr lang="en-IN" dirty="0"/>
              <a:t>\</a:t>
            </a:r>
          </a:p>
          <a:p>
            <a:pPr marL="0" indent="0">
              <a:buNone/>
            </a:pPr>
            <a:r>
              <a:rPr lang="en-IN" dirty="0"/>
              <a:t>_2017\_le\_170143.pdf. URL: https://doi.org/10.1001/jama.2017.</a:t>
            </a:r>
          </a:p>
          <a:p>
            <a:pPr marL="0" indent="0">
              <a:buNone/>
            </a:pPr>
            <a:r>
              <a:rPr lang="en-IN" dirty="0"/>
              <a:t>16627.</a:t>
            </a:r>
          </a:p>
          <a:p>
            <a:endParaRPr lang="en-IN" dirty="0"/>
          </a:p>
        </p:txBody>
      </p:sp>
    </p:spTree>
    <p:extLst>
      <p:ext uri="{BB962C8B-B14F-4D97-AF65-F5344CB8AC3E}">
        <p14:creationId xmlns:p14="http://schemas.microsoft.com/office/powerpoint/2010/main" val="34617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155-4168-4CFB-A62C-6CC0B34245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5B8C4C-23E5-4DB3-A3B8-04121BDA2A99}"/>
              </a:ext>
            </a:extLst>
          </p:cNvPr>
          <p:cNvSpPr>
            <a:spLocks noGrp="1"/>
          </p:cNvSpPr>
          <p:nvPr>
            <p:ph idx="1"/>
          </p:nvPr>
        </p:nvSpPr>
        <p:spPr>
          <a:xfrm>
            <a:off x="4314008" y="2295888"/>
            <a:ext cx="3563983" cy="786946"/>
          </a:xfrm>
        </p:spPr>
        <p:txBody>
          <a:bodyPr>
            <a:normAutofit/>
          </a:bodyPr>
          <a:lstStyle/>
          <a:p>
            <a:pPr marL="0" indent="0">
              <a:buNone/>
            </a:pPr>
            <a:r>
              <a:rPr lang="en-IN" sz="4800" dirty="0"/>
              <a:t> Thank You</a:t>
            </a:r>
          </a:p>
        </p:txBody>
      </p:sp>
      <p:sp>
        <p:nvSpPr>
          <p:cNvPr id="4" name="TextBox 3">
            <a:extLst>
              <a:ext uri="{FF2B5EF4-FFF2-40B4-BE49-F238E27FC236}">
                <a16:creationId xmlns:a16="http://schemas.microsoft.com/office/drawing/2014/main" id="{64EC565C-73E7-47F8-A3A2-BDD7FB7E5FA0}"/>
              </a:ext>
            </a:extLst>
          </p:cNvPr>
          <p:cNvSpPr txBox="1"/>
          <p:nvPr/>
        </p:nvSpPr>
        <p:spPr>
          <a:xfrm>
            <a:off x="1284514" y="3775167"/>
            <a:ext cx="9318172" cy="923330"/>
          </a:xfrm>
          <a:prstGeom prst="rect">
            <a:avLst/>
          </a:prstGeom>
          <a:noFill/>
        </p:spPr>
        <p:txBody>
          <a:bodyPr wrap="square" rtlCol="0">
            <a:spAutoFit/>
          </a:bodyPr>
          <a:lstStyle/>
          <a:p>
            <a:r>
              <a:rPr lang="en-IN" dirty="0"/>
              <a:t>I’d like to record my sincere gratitude to </a:t>
            </a:r>
            <a:r>
              <a:rPr lang="en-IN" dirty="0" err="1"/>
              <a:t>Dr.Rakesh</a:t>
            </a:r>
            <a:r>
              <a:rPr lang="en-IN" dirty="0"/>
              <a:t> Nigam for his constant encouragement and guidance. To the institution for granting me the opportunity to take on such a study. To my parents and friends for their support. And to God, for his blessings.</a:t>
            </a:r>
          </a:p>
        </p:txBody>
      </p:sp>
    </p:spTree>
    <p:extLst>
      <p:ext uri="{BB962C8B-B14F-4D97-AF65-F5344CB8AC3E}">
        <p14:creationId xmlns:p14="http://schemas.microsoft.com/office/powerpoint/2010/main" val="94662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CFF279-1138-455E-BC88-3953E3C40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114" y="875211"/>
            <a:ext cx="5395772" cy="3517832"/>
          </a:xfrm>
          <a:prstGeom prst="rect">
            <a:avLst/>
          </a:prstGeom>
        </p:spPr>
      </p:pic>
      <p:sp>
        <p:nvSpPr>
          <p:cNvPr id="2" name="Title 1">
            <a:extLst>
              <a:ext uri="{FF2B5EF4-FFF2-40B4-BE49-F238E27FC236}">
                <a16:creationId xmlns:a16="http://schemas.microsoft.com/office/drawing/2014/main" id="{3FC67FE5-49BD-4323-8E25-2F8F985D9A7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9F31616-FD3E-488D-BB0D-2B183816836E}"/>
              </a:ext>
            </a:extLst>
          </p:cNvPr>
          <p:cNvSpPr>
            <a:spLocks noGrp="1"/>
          </p:cNvSpPr>
          <p:nvPr>
            <p:ph idx="1"/>
          </p:nvPr>
        </p:nvSpPr>
        <p:spPr/>
        <p:txBody>
          <a:bodyPr>
            <a:normAutofit/>
          </a:bodyPr>
          <a:lstStyle/>
          <a:p>
            <a:r>
              <a:rPr lang="en-IN" sz="2400" dirty="0"/>
              <a:t>Breast cancer can be detected via :</a:t>
            </a:r>
          </a:p>
          <a:p>
            <a:pPr marL="514350" indent="-514350">
              <a:buFont typeface="+mj-lt"/>
              <a:buAutoNum type="arabicPeriod"/>
            </a:pPr>
            <a:r>
              <a:rPr lang="en-IN" sz="2400" dirty="0"/>
              <a:t>MRI</a:t>
            </a:r>
          </a:p>
          <a:p>
            <a:pPr marL="514350" indent="-514350">
              <a:buFont typeface="+mj-lt"/>
              <a:buAutoNum type="arabicPeriod"/>
            </a:pPr>
            <a:r>
              <a:rPr lang="en-IN" sz="2400" dirty="0"/>
              <a:t>PET</a:t>
            </a:r>
          </a:p>
          <a:p>
            <a:pPr marL="514350" indent="-514350">
              <a:buFont typeface="+mj-lt"/>
              <a:buAutoNum type="arabicPeriod"/>
            </a:pPr>
            <a:r>
              <a:rPr lang="en-IN" sz="2400" dirty="0"/>
              <a:t>Ultrasound</a:t>
            </a:r>
          </a:p>
          <a:p>
            <a:pPr marL="514350" indent="-514350">
              <a:buFont typeface="+mj-lt"/>
              <a:buAutoNum type="arabicPeriod"/>
            </a:pPr>
            <a:r>
              <a:rPr lang="en-IN" sz="2400" dirty="0"/>
              <a:t>Mammography</a:t>
            </a:r>
          </a:p>
          <a:p>
            <a:pPr marL="514350" indent="-514350">
              <a:buFont typeface="+mj-lt"/>
              <a:buAutoNum type="arabicPeriod"/>
            </a:pPr>
            <a:r>
              <a:rPr lang="en-IN" sz="2400" dirty="0"/>
              <a:t>Biopsy </a:t>
            </a:r>
          </a:p>
          <a:p>
            <a:pPr marL="0" indent="0">
              <a:buNone/>
            </a:pPr>
            <a:r>
              <a:rPr lang="en-IN" sz="2400" dirty="0"/>
              <a:t>A biopsy is when a sample suspected cancerous tissue is taken via needle or incision and viewed under a microscope by a professional to identify the tissue as benign or malignant. These images of slides under the microscope are called histopathological images.</a:t>
            </a:r>
          </a:p>
        </p:txBody>
      </p:sp>
    </p:spTree>
    <p:extLst>
      <p:ext uri="{BB962C8B-B14F-4D97-AF65-F5344CB8AC3E}">
        <p14:creationId xmlns:p14="http://schemas.microsoft.com/office/powerpoint/2010/main" val="401334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105B-0B5E-463E-9713-613A8A449341}"/>
              </a:ext>
            </a:extLst>
          </p:cNvPr>
          <p:cNvSpPr>
            <a:spLocks noGrp="1"/>
          </p:cNvSpPr>
          <p:nvPr>
            <p:ph type="title"/>
          </p:nvPr>
        </p:nvSpPr>
        <p:spPr/>
        <p:txBody>
          <a:bodyPr/>
          <a:lstStyle/>
          <a:p>
            <a:r>
              <a:rPr lang="en-IN" dirty="0"/>
              <a:t>Introduction</a:t>
            </a:r>
          </a:p>
        </p:txBody>
      </p:sp>
      <p:pic>
        <p:nvPicPr>
          <p:cNvPr id="9" name="Content Placeholder 8">
            <a:extLst>
              <a:ext uri="{FF2B5EF4-FFF2-40B4-BE49-F238E27FC236}">
                <a16:creationId xmlns:a16="http://schemas.microsoft.com/office/drawing/2014/main" id="{ED6F8521-82AD-4869-B6C3-ED48D90CC9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1284" y="4348764"/>
            <a:ext cx="9389432" cy="2252667"/>
          </a:xfrm>
        </p:spPr>
      </p:pic>
      <p:sp>
        <p:nvSpPr>
          <p:cNvPr id="10" name="TextBox 9">
            <a:extLst>
              <a:ext uri="{FF2B5EF4-FFF2-40B4-BE49-F238E27FC236}">
                <a16:creationId xmlns:a16="http://schemas.microsoft.com/office/drawing/2014/main" id="{FAF752E7-C5E3-4F58-8BD2-D48DAB302963}"/>
              </a:ext>
            </a:extLst>
          </p:cNvPr>
          <p:cNvSpPr txBox="1"/>
          <p:nvPr/>
        </p:nvSpPr>
        <p:spPr>
          <a:xfrm>
            <a:off x="521133" y="1335965"/>
            <a:ext cx="970649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During the biopsy, the tissue is collected and stained with </a:t>
            </a:r>
            <a:r>
              <a:rPr lang="en-US" sz="2400" dirty="0" err="1"/>
              <a:t>hemotoxylin</a:t>
            </a:r>
            <a:r>
              <a:rPr lang="en-US" sz="2400" dirty="0"/>
              <a:t> and eosin before analysis by pathologists. The nucleus appears purple and </a:t>
            </a:r>
            <a:r>
              <a:rPr lang="en-US" sz="2400" dirty="0" err="1"/>
              <a:t>and</a:t>
            </a:r>
            <a:r>
              <a:rPr lang="en-US" sz="2400" dirty="0"/>
              <a:t> cytoplasm appears pinkish in </a:t>
            </a:r>
            <a:r>
              <a:rPr lang="en-US" sz="2400" dirty="0" err="1"/>
              <a:t>colour</a:t>
            </a:r>
            <a:r>
              <a:rPr lang="en-US" sz="2400" dirty="0"/>
              <a:t> after staining. It is shown in the figure below.</a:t>
            </a:r>
          </a:p>
          <a:p>
            <a:pPr marL="342900" indent="-342900">
              <a:buFont typeface="Arial" panose="020B0604020202020204" pitchFamily="34" charset="0"/>
              <a:buChar char="•"/>
            </a:pPr>
            <a:r>
              <a:rPr lang="en-US" sz="2400" dirty="0"/>
              <a:t>The nuclei appear purple and cytoplasm appears pinkish. image A is a normal tissue, B is a benign abnormality and C is a cancerous abnormality. We can see the density of nuclei(purple </a:t>
            </a:r>
            <a:r>
              <a:rPr lang="en-US" sz="2400" dirty="0" err="1"/>
              <a:t>colour</a:t>
            </a:r>
            <a:r>
              <a:rPr lang="en-US" sz="2400" dirty="0"/>
              <a:t>) to be dramatically different in the three images.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3575397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101E-9B42-40C0-A521-B58E9611E79D}"/>
              </a:ext>
            </a:extLst>
          </p:cNvPr>
          <p:cNvSpPr>
            <a:spLocks noGrp="1"/>
          </p:cNvSpPr>
          <p:nvPr>
            <p:ph type="title"/>
          </p:nvPr>
        </p:nvSpPr>
        <p:spPr/>
        <p:txBody>
          <a:bodyPr/>
          <a:lstStyle/>
          <a:p>
            <a:r>
              <a:rPr lang="en-IN" dirty="0"/>
              <a:t>The Dataset</a:t>
            </a:r>
          </a:p>
        </p:txBody>
      </p:sp>
      <p:sp>
        <p:nvSpPr>
          <p:cNvPr id="3" name="Content Placeholder 2">
            <a:extLst>
              <a:ext uri="{FF2B5EF4-FFF2-40B4-BE49-F238E27FC236}">
                <a16:creationId xmlns:a16="http://schemas.microsoft.com/office/drawing/2014/main" id="{AF0A760E-CE77-4EDD-A19E-BEEF03AE8727}"/>
              </a:ext>
            </a:extLst>
          </p:cNvPr>
          <p:cNvSpPr>
            <a:spLocks noGrp="1"/>
          </p:cNvSpPr>
          <p:nvPr>
            <p:ph idx="1"/>
          </p:nvPr>
        </p:nvSpPr>
        <p:spPr>
          <a:xfrm>
            <a:off x="418652" y="1199685"/>
            <a:ext cx="10515600" cy="4351338"/>
          </a:xfrm>
        </p:spPr>
        <p:txBody>
          <a:bodyPr/>
          <a:lstStyle/>
          <a:p>
            <a:r>
              <a:rPr lang="en-US" sz="2400" dirty="0"/>
              <a:t>The Breast Cancer Histopathological Image Classification (</a:t>
            </a:r>
            <a:r>
              <a:rPr lang="en-US" sz="2400" dirty="0" err="1"/>
              <a:t>BreakHis</a:t>
            </a:r>
            <a:r>
              <a:rPr lang="en-US" sz="2400" dirty="0"/>
              <a:t>) is composed of :</a:t>
            </a:r>
          </a:p>
          <a:p>
            <a:pPr lvl="1"/>
            <a:r>
              <a:rPr lang="en-US" dirty="0"/>
              <a:t> 9,109 microscopic images of breast tumor tissue. </a:t>
            </a:r>
          </a:p>
          <a:p>
            <a:pPr lvl="1"/>
            <a:r>
              <a:rPr lang="en-US" dirty="0"/>
              <a:t>collected from 82 patients.</a:t>
            </a:r>
          </a:p>
          <a:p>
            <a:pPr lvl="1"/>
            <a:r>
              <a:rPr lang="en-US" dirty="0"/>
              <a:t>using different magnifying factors (40X, 100X, 200X, and 400X). </a:t>
            </a:r>
          </a:p>
          <a:p>
            <a:pPr lvl="1"/>
            <a:r>
              <a:rPr lang="en-US" dirty="0"/>
              <a:t>Each image is of size 700x460</a:t>
            </a:r>
          </a:p>
          <a:p>
            <a:r>
              <a:rPr lang="en-IN" sz="2400" dirty="0"/>
              <a:t>A total of 1000 images of all magnifications split into training, testing and validation sets in the ratio 80:10:10 was used.</a:t>
            </a:r>
          </a:p>
          <a:p>
            <a:r>
              <a:rPr lang="en-IN" sz="2400" dirty="0"/>
              <a:t>50% of the total images was malignant and 50% benign.</a:t>
            </a:r>
          </a:p>
          <a:p>
            <a:endParaRPr lang="en-US" dirty="0"/>
          </a:p>
          <a:p>
            <a:pPr marL="457200" lvl="1" indent="0">
              <a:buNone/>
            </a:pPr>
            <a:endParaRPr lang="en-US" dirty="0"/>
          </a:p>
        </p:txBody>
      </p:sp>
      <p:pic>
        <p:nvPicPr>
          <p:cNvPr id="5" name="Picture 4">
            <a:extLst>
              <a:ext uri="{FF2B5EF4-FFF2-40B4-BE49-F238E27FC236}">
                <a16:creationId xmlns:a16="http://schemas.microsoft.com/office/drawing/2014/main" id="{CD9A60D9-9C03-4C4F-9D65-106D0FC2F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960" y="4864719"/>
            <a:ext cx="2739196" cy="1800043"/>
          </a:xfrm>
          <a:prstGeom prst="rect">
            <a:avLst/>
          </a:prstGeom>
        </p:spPr>
      </p:pic>
      <p:pic>
        <p:nvPicPr>
          <p:cNvPr id="7" name="Picture 6">
            <a:extLst>
              <a:ext uri="{FF2B5EF4-FFF2-40B4-BE49-F238E27FC236}">
                <a16:creationId xmlns:a16="http://schemas.microsoft.com/office/drawing/2014/main" id="{FF3DBC16-11B7-41AD-9FC7-C669686D5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108" y="4906839"/>
            <a:ext cx="2775458" cy="1823873"/>
          </a:xfrm>
          <a:prstGeom prst="rect">
            <a:avLst/>
          </a:prstGeom>
        </p:spPr>
      </p:pic>
      <p:sp>
        <p:nvSpPr>
          <p:cNvPr id="8" name="TextBox 7">
            <a:extLst>
              <a:ext uri="{FF2B5EF4-FFF2-40B4-BE49-F238E27FC236}">
                <a16:creationId xmlns:a16="http://schemas.microsoft.com/office/drawing/2014/main" id="{6EB2396D-E7D0-47A7-88F2-9C29CE4FC092}"/>
              </a:ext>
            </a:extLst>
          </p:cNvPr>
          <p:cNvSpPr txBox="1"/>
          <p:nvPr/>
        </p:nvSpPr>
        <p:spPr>
          <a:xfrm>
            <a:off x="3964578" y="6195207"/>
            <a:ext cx="1136337" cy="369332"/>
          </a:xfrm>
          <a:prstGeom prst="rect">
            <a:avLst/>
          </a:prstGeom>
          <a:noFill/>
        </p:spPr>
        <p:txBody>
          <a:bodyPr wrap="none" rtlCol="0">
            <a:spAutoFit/>
          </a:bodyPr>
          <a:lstStyle/>
          <a:p>
            <a:r>
              <a:rPr lang="en-IN" dirty="0"/>
              <a:t>Malignant</a:t>
            </a:r>
          </a:p>
        </p:txBody>
      </p:sp>
      <p:sp>
        <p:nvSpPr>
          <p:cNvPr id="9" name="TextBox 8">
            <a:extLst>
              <a:ext uri="{FF2B5EF4-FFF2-40B4-BE49-F238E27FC236}">
                <a16:creationId xmlns:a16="http://schemas.microsoft.com/office/drawing/2014/main" id="{B1A2CDFE-27DF-4403-897B-100EBF260FBC}"/>
              </a:ext>
            </a:extLst>
          </p:cNvPr>
          <p:cNvSpPr txBox="1"/>
          <p:nvPr/>
        </p:nvSpPr>
        <p:spPr>
          <a:xfrm>
            <a:off x="7791219" y="6123543"/>
            <a:ext cx="830677" cy="369332"/>
          </a:xfrm>
          <a:prstGeom prst="rect">
            <a:avLst/>
          </a:prstGeom>
          <a:noFill/>
        </p:spPr>
        <p:txBody>
          <a:bodyPr wrap="none" rtlCol="0">
            <a:spAutoFit/>
          </a:bodyPr>
          <a:lstStyle/>
          <a:p>
            <a:r>
              <a:rPr lang="en-IN" dirty="0"/>
              <a:t>Benign</a:t>
            </a:r>
          </a:p>
        </p:txBody>
      </p:sp>
    </p:spTree>
    <p:extLst>
      <p:ext uri="{BB962C8B-B14F-4D97-AF65-F5344CB8AC3E}">
        <p14:creationId xmlns:p14="http://schemas.microsoft.com/office/powerpoint/2010/main" val="2778115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C851-56B2-4587-AAFE-54AF2CB07769}"/>
              </a:ext>
            </a:extLst>
          </p:cNvPr>
          <p:cNvSpPr>
            <a:spLocks noGrp="1"/>
          </p:cNvSpPr>
          <p:nvPr>
            <p:ph type="title"/>
          </p:nvPr>
        </p:nvSpPr>
        <p:spPr/>
        <p:txBody>
          <a:bodyPr/>
          <a:lstStyle/>
          <a:p>
            <a:r>
              <a:rPr lang="en-IN" dirty="0"/>
              <a:t>The Dataset</a:t>
            </a:r>
          </a:p>
        </p:txBody>
      </p:sp>
      <p:pic>
        <p:nvPicPr>
          <p:cNvPr id="5" name="Content Placeholder 4">
            <a:extLst>
              <a:ext uri="{FF2B5EF4-FFF2-40B4-BE49-F238E27FC236}">
                <a16:creationId xmlns:a16="http://schemas.microsoft.com/office/drawing/2014/main" id="{4700B1F1-D1B5-4ED4-88D1-7E82D33A3C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734" y="2181497"/>
            <a:ext cx="10396066" cy="3310390"/>
          </a:xfrm>
        </p:spPr>
      </p:pic>
      <p:sp>
        <p:nvSpPr>
          <p:cNvPr id="6" name="TextBox 5">
            <a:extLst>
              <a:ext uri="{FF2B5EF4-FFF2-40B4-BE49-F238E27FC236}">
                <a16:creationId xmlns:a16="http://schemas.microsoft.com/office/drawing/2014/main" id="{156C8D69-77AA-40A3-9467-B674F2E3C04C}"/>
              </a:ext>
            </a:extLst>
          </p:cNvPr>
          <p:cNvSpPr txBox="1"/>
          <p:nvPr/>
        </p:nvSpPr>
        <p:spPr>
          <a:xfrm>
            <a:off x="1228077" y="1459855"/>
            <a:ext cx="10321666" cy="461665"/>
          </a:xfrm>
          <a:prstGeom prst="rect">
            <a:avLst/>
          </a:prstGeom>
          <a:noFill/>
        </p:spPr>
        <p:txBody>
          <a:bodyPr wrap="square" rtlCol="0">
            <a:spAutoFit/>
          </a:bodyPr>
          <a:lstStyle/>
          <a:p>
            <a:r>
              <a:rPr lang="en-IN" sz="2400" dirty="0"/>
              <a:t>Given here is the summary of the </a:t>
            </a:r>
            <a:r>
              <a:rPr lang="en-IN" sz="2400" dirty="0" err="1"/>
              <a:t>BreakHis</a:t>
            </a:r>
            <a:r>
              <a:rPr lang="en-IN" sz="2400" dirty="0"/>
              <a:t> dataset</a:t>
            </a:r>
          </a:p>
        </p:txBody>
      </p:sp>
    </p:spTree>
    <p:extLst>
      <p:ext uri="{BB962C8B-B14F-4D97-AF65-F5344CB8AC3E}">
        <p14:creationId xmlns:p14="http://schemas.microsoft.com/office/powerpoint/2010/main" val="191695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DBDD-D058-49BB-9CAD-F762DEBC2824}"/>
              </a:ext>
            </a:extLst>
          </p:cNvPr>
          <p:cNvSpPr>
            <a:spLocks noGrp="1"/>
          </p:cNvSpPr>
          <p:nvPr>
            <p:ph type="title"/>
          </p:nvPr>
        </p:nvSpPr>
        <p:spPr/>
        <p:txBody>
          <a:bodyPr/>
          <a:lstStyle/>
          <a:p>
            <a:r>
              <a:rPr lang="en-IN" dirty="0"/>
              <a:t>Data Augmentation</a:t>
            </a:r>
          </a:p>
        </p:txBody>
      </p:sp>
      <p:pic>
        <p:nvPicPr>
          <p:cNvPr id="5" name="Content Placeholder 4">
            <a:extLst>
              <a:ext uri="{FF2B5EF4-FFF2-40B4-BE49-F238E27FC236}">
                <a16:creationId xmlns:a16="http://schemas.microsoft.com/office/drawing/2014/main" id="{3078D234-AB37-4D60-A120-D9553BB58D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243" y="4088675"/>
            <a:ext cx="7588726" cy="2512622"/>
          </a:xfrm>
        </p:spPr>
      </p:pic>
      <p:sp>
        <p:nvSpPr>
          <p:cNvPr id="6" name="TextBox 5">
            <a:extLst>
              <a:ext uri="{FF2B5EF4-FFF2-40B4-BE49-F238E27FC236}">
                <a16:creationId xmlns:a16="http://schemas.microsoft.com/office/drawing/2014/main" id="{2635DA23-1C0E-4A43-B674-C3F08343ADA2}"/>
              </a:ext>
            </a:extLst>
          </p:cNvPr>
          <p:cNvSpPr txBox="1"/>
          <p:nvPr/>
        </p:nvSpPr>
        <p:spPr>
          <a:xfrm>
            <a:off x="838200" y="1690688"/>
            <a:ext cx="9951720" cy="2308324"/>
          </a:xfrm>
          <a:prstGeom prst="rect">
            <a:avLst/>
          </a:prstGeom>
          <a:noFill/>
        </p:spPr>
        <p:txBody>
          <a:bodyPr wrap="square" rtlCol="0">
            <a:spAutoFit/>
          </a:bodyPr>
          <a:lstStyle/>
          <a:p>
            <a:pPr marL="342900" indent="-342900">
              <a:buFont typeface="Arial" panose="020B0604020202020204" pitchFamily="34" charset="0"/>
              <a:buChar char="•"/>
            </a:pPr>
            <a:r>
              <a:rPr lang="en-IN" sz="2400" dirty="0"/>
              <a:t>Data Augmentation such as :</a:t>
            </a:r>
          </a:p>
          <a:p>
            <a:pPr marL="457200" indent="-457200">
              <a:buFont typeface="+mj-lt"/>
              <a:buAutoNum type="arabicPeriod"/>
            </a:pPr>
            <a:r>
              <a:rPr lang="en-IN" sz="2400" dirty="0"/>
              <a:t>Randomized Crop and resizing (224x224)</a:t>
            </a:r>
          </a:p>
          <a:p>
            <a:pPr marL="457200" indent="-457200">
              <a:buFont typeface="+mj-lt"/>
              <a:buAutoNum type="arabicPeriod"/>
            </a:pPr>
            <a:r>
              <a:rPr lang="en-IN" sz="2400" dirty="0"/>
              <a:t>Randomized rotation</a:t>
            </a:r>
          </a:p>
          <a:p>
            <a:pPr marL="457200" indent="-457200">
              <a:buFont typeface="+mj-lt"/>
              <a:buAutoNum type="arabicPeriod"/>
            </a:pPr>
            <a:r>
              <a:rPr lang="en-IN" sz="2400" dirty="0" err="1"/>
              <a:t>Color</a:t>
            </a:r>
            <a:r>
              <a:rPr lang="en-IN" sz="2400" dirty="0"/>
              <a:t> Jitter (Increasing saturation, contrast)</a:t>
            </a:r>
          </a:p>
          <a:p>
            <a:r>
              <a:rPr lang="en-IN" sz="2400" dirty="0"/>
              <a:t>Were implemented on the test data. Given below is an the augmented and un-augmented image.</a:t>
            </a:r>
          </a:p>
        </p:txBody>
      </p:sp>
    </p:spTree>
    <p:extLst>
      <p:ext uri="{BB962C8B-B14F-4D97-AF65-F5344CB8AC3E}">
        <p14:creationId xmlns:p14="http://schemas.microsoft.com/office/powerpoint/2010/main" val="797895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EA926B-69C4-4D36-AF5B-05FD706E1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246" y="3941501"/>
            <a:ext cx="4481880" cy="2759557"/>
          </a:xfrm>
          <a:prstGeom prst="rect">
            <a:avLst/>
          </a:prstGeom>
        </p:spPr>
      </p:pic>
      <p:pic>
        <p:nvPicPr>
          <p:cNvPr id="5" name="Picture 4">
            <a:extLst>
              <a:ext uri="{FF2B5EF4-FFF2-40B4-BE49-F238E27FC236}">
                <a16:creationId xmlns:a16="http://schemas.microsoft.com/office/drawing/2014/main" id="{01D6F25F-2215-432C-B418-D8FCC2E59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12276"/>
            <a:ext cx="3963930" cy="2488782"/>
          </a:xfrm>
          <a:prstGeom prst="rect">
            <a:avLst/>
          </a:prstGeom>
        </p:spPr>
      </p:pic>
      <p:sp>
        <p:nvSpPr>
          <p:cNvPr id="2" name="Title 1">
            <a:extLst>
              <a:ext uri="{FF2B5EF4-FFF2-40B4-BE49-F238E27FC236}">
                <a16:creationId xmlns:a16="http://schemas.microsoft.com/office/drawing/2014/main" id="{F30677E9-8603-4B54-A3F6-D33557915724}"/>
              </a:ext>
            </a:extLst>
          </p:cNvPr>
          <p:cNvSpPr>
            <a:spLocks noGrp="1"/>
          </p:cNvSpPr>
          <p:nvPr>
            <p:ph type="title"/>
          </p:nvPr>
        </p:nvSpPr>
        <p:spPr/>
        <p:txBody>
          <a:bodyPr/>
          <a:lstStyle/>
          <a:p>
            <a:r>
              <a:rPr lang="en-IN" dirty="0"/>
              <a:t>Deep Neural Networks</a:t>
            </a:r>
          </a:p>
        </p:txBody>
      </p:sp>
      <p:sp>
        <p:nvSpPr>
          <p:cNvPr id="3" name="Content Placeholder 2">
            <a:extLst>
              <a:ext uri="{FF2B5EF4-FFF2-40B4-BE49-F238E27FC236}">
                <a16:creationId xmlns:a16="http://schemas.microsoft.com/office/drawing/2014/main" id="{41CCBEC7-DA58-4F9A-8C9F-2080F9C396E6}"/>
              </a:ext>
            </a:extLst>
          </p:cNvPr>
          <p:cNvSpPr>
            <a:spLocks noGrp="1"/>
          </p:cNvSpPr>
          <p:nvPr>
            <p:ph idx="1"/>
          </p:nvPr>
        </p:nvSpPr>
        <p:spPr/>
        <p:txBody>
          <a:bodyPr/>
          <a:lstStyle/>
          <a:p>
            <a:r>
              <a:rPr lang="en-US" dirty="0"/>
              <a:t>A description of Neural Networks seems incomplete without drawing parallels to a biological neuron. So to explain what a perceptron is let’s look at an image of a biological neuron and also a Perceptron or an artificial neuron.</a:t>
            </a:r>
            <a:endParaRPr lang="en-IN" dirty="0"/>
          </a:p>
        </p:txBody>
      </p:sp>
    </p:spTree>
    <p:extLst>
      <p:ext uri="{BB962C8B-B14F-4D97-AF65-F5344CB8AC3E}">
        <p14:creationId xmlns:p14="http://schemas.microsoft.com/office/powerpoint/2010/main" val="792426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4437</Words>
  <Application>Microsoft Office PowerPoint</Application>
  <PresentationFormat>Widescreen</PresentationFormat>
  <Paragraphs>342</Paragraphs>
  <Slides>35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medium-content-serif-font</vt:lpstr>
      <vt:lpstr>Menlo</vt:lpstr>
      <vt:lpstr>Office Theme</vt:lpstr>
      <vt:lpstr>Breast Cancer Detection with CNN</vt:lpstr>
      <vt:lpstr>Abstract</vt:lpstr>
      <vt:lpstr>Introduction</vt:lpstr>
      <vt:lpstr>Introduction</vt:lpstr>
      <vt:lpstr>Introduction</vt:lpstr>
      <vt:lpstr>The Dataset</vt:lpstr>
      <vt:lpstr>The Dataset</vt:lpstr>
      <vt:lpstr>Data Augmentation</vt:lpstr>
      <vt:lpstr>Deep Neural Networks</vt:lpstr>
      <vt:lpstr>Deep Neural Networks</vt:lpstr>
      <vt:lpstr>Activation Functions</vt:lpstr>
      <vt:lpstr>Sigmoid and Softmax functions</vt:lpstr>
      <vt:lpstr>The Loss function</vt:lpstr>
      <vt:lpstr>Convolutional Neural Networks</vt:lpstr>
      <vt:lpstr>Convolutional Neural Networks</vt:lpstr>
      <vt:lpstr>Convolutional Neural Networks</vt:lpstr>
      <vt:lpstr>Convolutional Layer</vt:lpstr>
      <vt:lpstr>Pooling Layer</vt:lpstr>
      <vt:lpstr>Example of a CNN</vt:lpstr>
      <vt:lpstr>ResNet</vt:lpstr>
      <vt:lpstr>ResNet</vt:lpstr>
      <vt:lpstr>ResNet</vt:lpstr>
      <vt:lpstr>ResNet</vt:lpstr>
      <vt:lpstr>Regularization and Parameter Initialization</vt:lpstr>
      <vt:lpstr>Regularization and Parameter Initialization</vt:lpstr>
      <vt:lpstr>Results</vt:lpstr>
      <vt:lpstr>Results:  ResNet 152 </vt:lpstr>
      <vt:lpstr>Results:  ResNet 50</vt:lpstr>
      <vt:lpstr>Results:  ResNet 18</vt:lpstr>
      <vt:lpstr>Results</vt:lpstr>
      <vt:lpstr>Challenges and Constraints</vt:lpstr>
      <vt:lpstr>The way Forward</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Detection with CNN</dc:title>
  <dc:creator>Krishnapriya Sankar</dc:creator>
  <cp:lastModifiedBy>Krishnapriya Sankar</cp:lastModifiedBy>
  <cp:revision>40</cp:revision>
  <dcterms:created xsi:type="dcterms:W3CDTF">2020-06-29T09:05:30Z</dcterms:created>
  <dcterms:modified xsi:type="dcterms:W3CDTF">2022-01-09T10:03:37Z</dcterms:modified>
</cp:coreProperties>
</file>